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30279975" cy="42808525"/>
  <p:notesSz cx="6858000" cy="9144000"/>
  <p:defaultTextStyle>
    <a:defPPr>
      <a:defRPr lang="es-ES"/>
    </a:defPPr>
    <a:lvl1pPr marL="0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07783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15567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323350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431134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538917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646701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754484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862268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2D8F"/>
    <a:srgbClr val="5F297D"/>
    <a:srgbClr val="F16496"/>
    <a:srgbClr val="DDDDDD"/>
    <a:srgbClr val="E1E1E1"/>
    <a:srgbClr val="DADADA"/>
    <a:srgbClr val="213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168" y="168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502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BAC39-8E7F-419B-BC66-CBF2D5D4B20D}" type="datetimeFigureOut">
              <a:rPr lang="fr-FR" smtClean="0"/>
              <a:pPr/>
              <a:t>16/04/2024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77ADB-4E31-4061-903F-0DAC368FA43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460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9F8DC-3D77-4640-AB59-DC3338E39B3F}" type="datetimeFigureOut">
              <a:rPr lang="fr-FR" smtClean="0"/>
              <a:pPr/>
              <a:t>16/04/2024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9A4B9-4F20-4A7E-B45B-1E4AC03917B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55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9A4B9-4F20-4A7E-B45B-1E4AC03917B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680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3"/>
          <p:cNvSpPr/>
          <p:nvPr userDrawn="1"/>
        </p:nvSpPr>
        <p:spPr>
          <a:xfrm>
            <a:off x="522363" y="6934413"/>
            <a:ext cx="29233648" cy="34387008"/>
          </a:xfrm>
          <a:prstGeom prst="roundRect">
            <a:avLst>
              <a:gd name="adj" fmla="val 1989"/>
            </a:avLst>
          </a:prstGeom>
          <a:solidFill>
            <a:schemeClr val="bg1"/>
          </a:solidFill>
          <a:ln>
            <a:noFill/>
          </a:ln>
          <a:effectLst/>
        </p:spPr>
        <p:txBody>
          <a:bodyPr vert="horz" lIns="421557" tIns="210778" rIns="421557" bIns="210778" rtlCol="0">
            <a:normAutofit/>
          </a:bodyPr>
          <a:lstStyle/>
          <a:p>
            <a:pPr lvl="0"/>
            <a:endParaRPr lang="es-ES" dirty="0"/>
          </a:p>
        </p:txBody>
      </p:sp>
      <p:sp>
        <p:nvSpPr>
          <p:cNvPr id="13" name="Marcador de texto 30"/>
          <p:cNvSpPr>
            <a:spLocks noGrp="1"/>
          </p:cNvSpPr>
          <p:nvPr>
            <p:ph type="body" sz="quarter" idx="12" hasCustomPrompt="1"/>
          </p:nvPr>
        </p:nvSpPr>
        <p:spPr>
          <a:xfrm>
            <a:off x="1086713" y="6500860"/>
            <a:ext cx="19316611" cy="864096"/>
          </a:xfrm>
          <a:prstGeom prst="rect">
            <a:avLst/>
          </a:prstGeom>
          <a:solidFill>
            <a:srgbClr val="DDDDDD">
              <a:alpha val="74902"/>
            </a:srgbClr>
          </a:solidFill>
        </p:spPr>
        <p:txBody>
          <a:bodyPr>
            <a:noAutofit/>
          </a:bodyPr>
          <a:lstStyle>
            <a:lvl1pPr marL="0" indent="0">
              <a:buNone/>
              <a:defRPr sz="50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here to modify the list of authors</a:t>
            </a:r>
          </a:p>
        </p:txBody>
      </p:sp>
      <p:sp>
        <p:nvSpPr>
          <p:cNvPr id="6" name="Marcador de texto 30"/>
          <p:cNvSpPr>
            <a:spLocks noGrp="1"/>
          </p:cNvSpPr>
          <p:nvPr>
            <p:ph type="body" sz="quarter" idx="13" hasCustomPrompt="1"/>
          </p:nvPr>
        </p:nvSpPr>
        <p:spPr>
          <a:xfrm>
            <a:off x="1086713" y="7484723"/>
            <a:ext cx="19316611" cy="864096"/>
          </a:xfrm>
          <a:prstGeom prst="rect">
            <a:avLst/>
          </a:prstGeom>
          <a:solidFill>
            <a:srgbClr val="E1E1E1">
              <a:alpha val="74902"/>
            </a:srgbClr>
          </a:solidFill>
        </p:spPr>
        <p:txBody>
          <a:bodyPr>
            <a:noAutofit/>
          </a:bodyPr>
          <a:lstStyle>
            <a:lvl1pPr marL="0" indent="0">
              <a:buNone/>
              <a:defRPr sz="28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here to modify the authors’ affiliations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86713" y="10220574"/>
            <a:ext cx="28128121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086713" y="9383020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1086714" y="16926868"/>
            <a:ext cx="28128121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1086714" y="16093452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1086714" y="26819720"/>
            <a:ext cx="28128121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1086713" y="25980472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CONCLUSION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1086714" y="33694388"/>
            <a:ext cx="28128121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1086714" y="32855986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REFERENCES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1086714" y="39027172"/>
            <a:ext cx="28128121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1086714" y="38184578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ACKNOWLEDGEMENTS or CONTACT</a:t>
            </a:r>
          </a:p>
        </p:txBody>
      </p:sp>
      <p:sp>
        <p:nvSpPr>
          <p:cNvPr id="2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5999" y="4222290"/>
            <a:ext cx="19316611" cy="1913787"/>
          </a:xfrm>
          <a:prstGeom prst="rect">
            <a:avLst/>
          </a:prstGeom>
          <a:solidFill>
            <a:srgbClr val="DADADA">
              <a:alpha val="74902"/>
            </a:srgbClr>
          </a:solidFill>
        </p:spPr>
        <p:txBody>
          <a:bodyPr vert="horz" lIns="421557" tIns="210778" rIns="421557" bIns="210778" rtlCol="0" anchor="ctr">
            <a:noAutofit/>
          </a:bodyPr>
          <a:lstStyle>
            <a:lvl1pPr>
              <a:defRPr sz="9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poster title</a:t>
            </a:r>
            <a:endParaRPr lang="es-E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3" userDrawn="1">
          <p15:clr>
            <a:srgbClr val="FBAE40"/>
          </p15:clr>
        </p15:guide>
        <p15:guide id="2" pos="953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3"/>
          <p:cNvSpPr>
            <a:spLocks noChangeArrowheads="1"/>
          </p:cNvSpPr>
          <p:nvPr userDrawn="1"/>
        </p:nvSpPr>
        <p:spPr bwMode="auto">
          <a:xfrm>
            <a:off x="522363" y="6930653"/>
            <a:ext cx="14400000" cy="34390767"/>
          </a:xfrm>
          <a:prstGeom prst="roundRect">
            <a:avLst>
              <a:gd name="adj" fmla="val 4092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910" tIns="46954" rIns="93910" bIns="4695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33"/>
          <p:cNvSpPr>
            <a:spLocks noChangeArrowheads="1"/>
          </p:cNvSpPr>
          <p:nvPr userDrawn="1"/>
        </p:nvSpPr>
        <p:spPr bwMode="auto">
          <a:xfrm>
            <a:off x="15356011" y="6930653"/>
            <a:ext cx="14400000" cy="34390767"/>
          </a:xfrm>
          <a:prstGeom prst="roundRect">
            <a:avLst>
              <a:gd name="adj" fmla="val 4092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910" tIns="46954" rIns="93910" bIns="4695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44727" y="10855574"/>
            <a:ext cx="13355274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035497" y="10021613"/>
            <a:ext cx="13364503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/>
              <a:t>(click to edit) INTRODUCTION or ABSTRACT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5883453" y="34148536"/>
            <a:ext cx="13350196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(click to edit)  ACKNOWLEDGEMENTS or  CONTACT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5883453" y="34869758"/>
            <a:ext cx="13350195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Trebuchet MS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31" hasCustomPrompt="1"/>
          </p:nvPr>
        </p:nvSpPr>
        <p:spPr>
          <a:xfrm>
            <a:off x="15878373" y="10868700"/>
            <a:ext cx="13355275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15878373" y="10024737"/>
            <a:ext cx="13355275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/>
              <a:t>(click to edit) CONCLUSION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044726" y="24731703"/>
            <a:ext cx="13355274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/>
              <a:t>(click to edit)  RESULTS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5878371" y="24765895"/>
            <a:ext cx="13355277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100" b="1" u="sng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/>
              <a:t>(click to edit)  REFERENCES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5878371" y="25632371"/>
            <a:ext cx="13355277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044726" y="25582220"/>
            <a:ext cx="13355274" cy="828000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Marcador de texto 30"/>
          <p:cNvSpPr>
            <a:spLocks noGrp="1"/>
          </p:cNvSpPr>
          <p:nvPr>
            <p:ph type="body" sz="quarter" idx="12" hasCustomPrompt="1"/>
          </p:nvPr>
        </p:nvSpPr>
        <p:spPr>
          <a:xfrm>
            <a:off x="1028699" y="6631872"/>
            <a:ext cx="19316611" cy="864096"/>
          </a:xfrm>
          <a:prstGeom prst="rect">
            <a:avLst/>
          </a:prstGeom>
          <a:solidFill>
            <a:srgbClr val="DDDDDD">
              <a:alpha val="74902"/>
            </a:srgbClr>
          </a:solidFill>
        </p:spPr>
        <p:txBody>
          <a:bodyPr>
            <a:noAutofit/>
          </a:bodyPr>
          <a:lstStyle>
            <a:lvl1pPr marL="0" indent="0">
              <a:buNone/>
              <a:defRPr sz="50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here to modify the list of authors</a:t>
            </a:r>
          </a:p>
        </p:txBody>
      </p:sp>
      <p:sp>
        <p:nvSpPr>
          <p:cNvPr id="23" name="Marcador de texto 30"/>
          <p:cNvSpPr>
            <a:spLocks noGrp="1"/>
          </p:cNvSpPr>
          <p:nvPr>
            <p:ph type="body" sz="quarter" idx="13" hasCustomPrompt="1"/>
          </p:nvPr>
        </p:nvSpPr>
        <p:spPr>
          <a:xfrm>
            <a:off x="1028699" y="7711992"/>
            <a:ext cx="19316611" cy="864096"/>
          </a:xfrm>
          <a:prstGeom prst="rect">
            <a:avLst/>
          </a:prstGeom>
          <a:solidFill>
            <a:srgbClr val="E1E1E1">
              <a:alpha val="74902"/>
            </a:srgbClr>
          </a:solidFill>
        </p:spPr>
        <p:txBody>
          <a:bodyPr>
            <a:noAutofit/>
          </a:bodyPr>
          <a:lstStyle>
            <a:lvl1pPr marL="0" indent="0">
              <a:buNone/>
              <a:defRPr sz="28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Click here to modify the authors’ affiliations</a:t>
            </a:r>
          </a:p>
        </p:txBody>
      </p:sp>
      <p:sp>
        <p:nvSpPr>
          <p:cNvPr id="2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7799" y="4383703"/>
            <a:ext cx="19316611" cy="1913787"/>
          </a:xfrm>
          <a:prstGeom prst="rect">
            <a:avLst/>
          </a:prstGeom>
          <a:solidFill>
            <a:srgbClr val="DADADA">
              <a:alpha val="74902"/>
            </a:srgbClr>
          </a:solidFill>
        </p:spPr>
        <p:txBody>
          <a:bodyPr vert="horz" lIns="421557" tIns="210778" rIns="421557" bIns="210778" rtlCol="0" anchor="ctr">
            <a:noAutofit/>
          </a:bodyPr>
          <a:lstStyle>
            <a:lvl1pPr>
              <a:defRPr sz="9000" b="1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edit poster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7462707" y="41692219"/>
            <a:ext cx="15354560" cy="804970"/>
          </a:xfrm>
          <a:prstGeom prst="rect">
            <a:avLst/>
          </a:prstGeom>
        </p:spPr>
        <p:txBody>
          <a:bodyPr lIns="421557" tIns="210778" rIns="421557" bIns="210778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42155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srgbClr val="213D8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https://ayala.cme-congresses.com/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" name="Picture 2" descr="A purple background with white text&#10;&#10;Description automatically generated">
            <a:extLst>
              <a:ext uri="{FF2B5EF4-FFF2-40B4-BE49-F238E27FC236}">
                <a16:creationId xmlns:a16="http://schemas.microsoft.com/office/drawing/2014/main" id="{5BD01536-1C40-BD6F-69A3-56B413C538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55" b="9594"/>
          <a:stretch/>
        </p:blipFill>
        <p:spPr>
          <a:xfrm>
            <a:off x="266700" y="152400"/>
            <a:ext cx="29641799" cy="39243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xStyles>
    <p:titleStyle>
      <a:lvl1pPr algn="ctr" defTabSz="4215567" rtl="0" eaLnBrk="1" latinLnBrk="0" hangingPunct="1">
        <a:spcBef>
          <a:spcPct val="0"/>
        </a:spcBef>
        <a:buNone/>
        <a:defRPr sz="12000" kern="1200" baseline="0">
          <a:solidFill>
            <a:srgbClr val="213C8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580838" indent="-1580838" algn="l" defTabSz="4215567" rtl="0" eaLnBrk="1" latinLnBrk="0" hangingPunct="1">
        <a:spcBef>
          <a:spcPct val="20000"/>
        </a:spcBef>
        <a:buFont typeface="Arial" pitchFamily="34" charset="0"/>
        <a:buChar char="•"/>
        <a:defRPr sz="12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425148" indent="-1317365" algn="l" defTabSz="4215567" rtl="0" eaLnBrk="1" latinLnBrk="0" hangingPunct="1">
        <a:spcBef>
          <a:spcPct val="20000"/>
        </a:spcBef>
        <a:buFont typeface="Arial" pitchFamily="34" charset="0"/>
        <a:buChar char="–"/>
        <a:defRPr sz="11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269459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377242" indent="-1053892" algn="l" defTabSz="4215567" rtl="0" eaLnBrk="1" latinLnBrk="0" hangingPunct="1">
        <a:spcBef>
          <a:spcPct val="20000"/>
        </a:spcBef>
        <a:buFont typeface="Arial" pitchFamily="34" charset="0"/>
        <a:buChar char="–"/>
        <a:defRPr sz="8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9485025" indent="-1053892" algn="l" defTabSz="4215567" rtl="0" eaLnBrk="1" latinLnBrk="0" hangingPunct="1">
        <a:spcBef>
          <a:spcPct val="20000"/>
        </a:spcBef>
        <a:buFont typeface="Arial" pitchFamily="34" charset="0"/>
        <a:buChar char="»"/>
        <a:defRPr sz="8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1592809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0592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808376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916159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07783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15567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323350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31134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538917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646701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4484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862268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83" userDrawn="1">
          <p15:clr>
            <a:srgbClr val="F26B43"/>
          </p15:clr>
        </p15:guide>
        <p15:guide id="2" pos="953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1671" y="4464425"/>
            <a:ext cx="29207011" cy="636478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83341" y="4586056"/>
            <a:ext cx="28023670" cy="2463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7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72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morphokinetic</a:t>
            </a:r>
            <a:r>
              <a:rPr lang="en-US" sz="7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grading of embryos undergoing cryopreservation during IVF associated with treatment outcome? A retrospective analysis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18979" y="7081673"/>
            <a:ext cx="25347613" cy="3098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Zofnat</a:t>
            </a: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Wiener- </a:t>
            </a:r>
            <a:r>
              <a:rPr lang="en-US" sz="6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Megnazi</a:t>
            </a: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Gal Adani, Efrat Oded, </a:t>
            </a:r>
            <a:r>
              <a:rPr lang="en-US" sz="6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Idit</a:t>
            </a: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Blais</a:t>
            </a: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Shirly Lahav- </a:t>
            </a:r>
            <a:r>
              <a:rPr lang="en-US" sz="6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Baratz</a:t>
            </a: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Mara </a:t>
            </a:r>
            <a:r>
              <a:rPr lang="en-US" sz="6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Koifman</a:t>
            </a: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Grace Younes, Sivan </a:t>
            </a:r>
            <a:r>
              <a:rPr lang="en-US" sz="6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Skvirsky</a:t>
            </a: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Nir Kugelman and </a:t>
            </a:r>
            <a:r>
              <a:rPr lang="en-US" sz="6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Galia</a:t>
            </a: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Oron</a:t>
            </a: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ctr"/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Carmel Medical Center 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DF3C104-3E96-4425-AF03-4AA471534F6B}"/>
              </a:ext>
            </a:extLst>
          </p:cNvPr>
          <p:cNvGrpSpPr/>
          <p:nvPr/>
        </p:nvGrpSpPr>
        <p:grpSpPr>
          <a:xfrm>
            <a:off x="2612785" y="17907511"/>
            <a:ext cx="25560000" cy="3316072"/>
            <a:chOff x="2415176" y="16501825"/>
            <a:chExt cx="25560000" cy="3316072"/>
          </a:xfrm>
        </p:grpSpPr>
        <p:sp>
          <p:nvSpPr>
            <p:cNvPr id="7" name="Rectangle 6"/>
            <p:cNvSpPr/>
            <p:nvPr/>
          </p:nvSpPr>
          <p:spPr>
            <a:xfrm>
              <a:off x="5473660" y="17947257"/>
              <a:ext cx="19443033" cy="18706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 evaluate the association between </a:t>
              </a:r>
              <a:r>
                <a:rPr lang="en-US" sz="5400" b="1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morphokinetic</a:t>
              </a: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scoring of fresh embryos and pregnancy and live birth rates after thawing.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4296533" y="16501825"/>
              <a:ext cx="1797287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72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AIM</a:t>
              </a:r>
              <a:endParaRPr lang="en-US" sz="720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C417CF0-B05C-48C0-9413-F88AE06B24F0}"/>
                </a:ext>
              </a:extLst>
            </p:cNvPr>
            <p:cNvSpPr/>
            <p:nvPr/>
          </p:nvSpPr>
          <p:spPr>
            <a:xfrm>
              <a:off x="2415176" y="17721059"/>
              <a:ext cx="25560000" cy="144380"/>
            </a:xfrm>
            <a:prstGeom prst="rect">
              <a:avLst/>
            </a:prstGeom>
            <a:solidFill>
              <a:srgbClr val="972D8F"/>
            </a:solidFill>
            <a:ln>
              <a:solidFill>
                <a:srgbClr val="972D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56D1FD7-4EAA-479C-A6D7-240777F5CD04}"/>
              </a:ext>
            </a:extLst>
          </p:cNvPr>
          <p:cNvGrpSpPr/>
          <p:nvPr/>
        </p:nvGrpSpPr>
        <p:grpSpPr>
          <a:xfrm>
            <a:off x="2612785" y="22391777"/>
            <a:ext cx="25560000" cy="4293157"/>
            <a:chOff x="2415176" y="20480219"/>
            <a:chExt cx="25560000" cy="4293157"/>
          </a:xfrm>
        </p:grpSpPr>
        <p:sp>
          <p:nvSpPr>
            <p:cNvPr id="10" name="Rectangle 9"/>
            <p:cNvSpPr/>
            <p:nvPr/>
          </p:nvSpPr>
          <p:spPr>
            <a:xfrm>
              <a:off x="9668128" y="20480219"/>
              <a:ext cx="11054097" cy="12779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72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MATERIALS AND METHODS</a:t>
              </a:r>
              <a:endParaRPr lang="en-US" sz="6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15176" y="22053016"/>
              <a:ext cx="25559999" cy="2720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We analyzed FET cycles performed during 2019-2021. Data included demographic, clinical and laboratory parameters, including </a:t>
              </a:r>
              <a:r>
                <a:rPr lang="en-US" sz="5400" b="1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morphokinetic</a:t>
              </a: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scoring of each embryo, and pregnancy and live birth rates. Data was recorded and underwent statistical analysis. 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F64CB48-E844-4A9D-9982-3E1E1EE932B2}"/>
                </a:ext>
              </a:extLst>
            </p:cNvPr>
            <p:cNvSpPr/>
            <p:nvPr/>
          </p:nvSpPr>
          <p:spPr>
            <a:xfrm>
              <a:off x="2415176" y="21783784"/>
              <a:ext cx="25560000" cy="144380"/>
            </a:xfrm>
            <a:prstGeom prst="rect">
              <a:avLst/>
            </a:prstGeom>
            <a:solidFill>
              <a:srgbClr val="972D8F"/>
            </a:solidFill>
            <a:ln>
              <a:solidFill>
                <a:srgbClr val="972D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FD143AC-5851-485A-BB71-E52D163DE29B}"/>
              </a:ext>
            </a:extLst>
          </p:cNvPr>
          <p:cNvGrpSpPr/>
          <p:nvPr/>
        </p:nvGrpSpPr>
        <p:grpSpPr>
          <a:xfrm>
            <a:off x="2317250" y="27398463"/>
            <a:ext cx="26151070" cy="8719630"/>
            <a:chOff x="2317250" y="25507341"/>
            <a:chExt cx="26151070" cy="8719630"/>
          </a:xfrm>
        </p:grpSpPr>
        <p:sp>
          <p:nvSpPr>
            <p:cNvPr id="8" name="Rectangle 7"/>
            <p:cNvSpPr/>
            <p:nvPr/>
          </p:nvSpPr>
          <p:spPr>
            <a:xfrm>
              <a:off x="2317250" y="27060842"/>
              <a:ext cx="26151070" cy="71661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Altogether 389 thawing cycles were analyzed (151 of 3 day embryos and 238 of blastocysts). Pregnancy and live birth rates were 36.4% and 22.5 % for day 3 embryos and 41.1% and 29.4 % for blastocyst, respectively. Multivariate analysis found that for blastocysts </a:t>
              </a:r>
              <a:r>
                <a:rPr lang="en-US" sz="5400" b="1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morphokinetic</a:t>
              </a: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grading (P&lt;0.03) and transfer of more than one embryo (P&lt;0.05) were associated with the chance to conceive. ROC revealed an AUC = 0.58; 95% CI (0.51-0.65) P&lt;0.036). A </a:t>
              </a:r>
              <a:r>
                <a:rPr lang="en-US" sz="5400" b="1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morphokinetic</a:t>
              </a: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score of &gt;7(maximal score=9.9) was the optimal threshold for prediction of pregnancy (OR=2.1; 95% CI (1.15-3.8), P&lt;0.016). Multivariate analysis found that blastocyst </a:t>
              </a:r>
              <a:r>
                <a:rPr lang="en-US" sz="5400" b="1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morphokinetic</a:t>
              </a: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grading was associated with live birth rates (P&lt;0.02). </a:t>
              </a:r>
              <a:endPara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497147" y="25507341"/>
              <a:ext cx="3396058" cy="12252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72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RESULTS</a:t>
              </a:r>
              <a:endParaRPr lang="en-US" sz="6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7D677A7-369F-45C6-8A84-C3E9592680FD}"/>
                </a:ext>
              </a:extLst>
            </p:cNvPr>
            <p:cNvSpPr/>
            <p:nvPr/>
          </p:nvSpPr>
          <p:spPr>
            <a:xfrm>
              <a:off x="2415176" y="26778686"/>
              <a:ext cx="25560000" cy="144380"/>
            </a:xfrm>
            <a:prstGeom prst="rect">
              <a:avLst/>
            </a:prstGeom>
            <a:solidFill>
              <a:srgbClr val="972D8F"/>
            </a:solidFill>
            <a:ln>
              <a:solidFill>
                <a:srgbClr val="972D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7A4189-23D0-40EC-B52D-392EB429EF85}"/>
              </a:ext>
            </a:extLst>
          </p:cNvPr>
          <p:cNvGrpSpPr/>
          <p:nvPr/>
        </p:nvGrpSpPr>
        <p:grpSpPr>
          <a:xfrm>
            <a:off x="2612785" y="36831623"/>
            <a:ext cx="25560000" cy="4276525"/>
            <a:chOff x="2415176" y="34698023"/>
            <a:chExt cx="25560000" cy="4276525"/>
          </a:xfrm>
        </p:grpSpPr>
        <p:sp>
          <p:nvSpPr>
            <p:cNvPr id="13" name="Rectangle 12"/>
            <p:cNvSpPr/>
            <p:nvPr/>
          </p:nvSpPr>
          <p:spPr>
            <a:xfrm>
              <a:off x="2752713" y="36214754"/>
              <a:ext cx="24884926" cy="27597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Our findings demonstrate that blastocyst </a:t>
              </a:r>
              <a:r>
                <a:rPr lang="en-US" sz="5400" b="1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morphokinetic</a:t>
              </a: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scoring is valid also for frozen-thawed blastocysts and may have a reassuring effect on both medical and laboratory staff and also on patients. </a:t>
              </a:r>
              <a:endPara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339491" y="34698023"/>
              <a:ext cx="5711371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72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CONCLUSIONS</a:t>
              </a:r>
              <a:endParaRPr lang="en-US" sz="80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604BC5F-C8EE-4176-8A93-775DCDC6D126}"/>
                </a:ext>
              </a:extLst>
            </p:cNvPr>
            <p:cNvSpPr/>
            <p:nvPr/>
          </p:nvSpPr>
          <p:spPr>
            <a:xfrm>
              <a:off x="2415176" y="35932545"/>
              <a:ext cx="25560000" cy="144380"/>
            </a:xfrm>
            <a:prstGeom prst="rect">
              <a:avLst/>
            </a:prstGeom>
            <a:solidFill>
              <a:srgbClr val="972D8F"/>
            </a:solidFill>
            <a:ln>
              <a:solidFill>
                <a:srgbClr val="972D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3C06A21-A839-428F-B58E-4C9D2018B281}"/>
              </a:ext>
            </a:extLst>
          </p:cNvPr>
          <p:cNvGrpSpPr/>
          <p:nvPr/>
        </p:nvGrpSpPr>
        <p:grpSpPr>
          <a:xfrm>
            <a:off x="2567078" y="10997114"/>
            <a:ext cx="25651415" cy="6608481"/>
            <a:chOff x="2323761" y="10387514"/>
            <a:chExt cx="25651415" cy="6608481"/>
          </a:xfrm>
        </p:grpSpPr>
        <p:sp>
          <p:nvSpPr>
            <p:cNvPr id="15" name="Rectangle 14"/>
            <p:cNvSpPr/>
            <p:nvPr/>
          </p:nvSpPr>
          <p:spPr>
            <a:xfrm>
              <a:off x="2415176" y="11658006"/>
              <a:ext cx="25560000" cy="144380"/>
            </a:xfrm>
            <a:prstGeom prst="rect">
              <a:avLst/>
            </a:prstGeom>
            <a:solidFill>
              <a:srgbClr val="972D8F"/>
            </a:solidFill>
            <a:ln>
              <a:solidFill>
                <a:srgbClr val="972D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7BA1CDF-1226-4DA0-A409-642B39241184}"/>
                </a:ext>
              </a:extLst>
            </p:cNvPr>
            <p:cNvSpPr txBox="1"/>
            <p:nvPr/>
          </p:nvSpPr>
          <p:spPr>
            <a:xfrm>
              <a:off x="2323761" y="11917682"/>
              <a:ext cx="25453806" cy="50783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 avoid multiple pregnancies, the number of transferred embryos in IVF has decreased. Methods for real-time selection of embryos have been developed, including Time-Lapse Analysis. In many cycles, surplus embryos are being cryopreserved. Whereas association between </a:t>
              </a:r>
              <a:r>
                <a:rPr lang="en-US" sz="5400" b="1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morphokinetic</a:t>
              </a: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scoring of fresh embryos has been widely studied, association of </a:t>
              </a:r>
              <a:r>
                <a:rPr lang="en-US" sz="5400" b="1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morhphokinetic</a:t>
              </a:r>
              <a:r>
                <a:rPr lang="en-US" sz="54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scoring and post-thaw implantation potential did not receive similar attention.</a:t>
              </a:r>
              <a:endParaRPr lang="en-US" sz="5400" b="1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D2718AB-0B58-4E98-87A2-001552017CD3}"/>
                </a:ext>
              </a:extLst>
            </p:cNvPr>
            <p:cNvSpPr txBox="1"/>
            <p:nvPr/>
          </p:nvSpPr>
          <p:spPr>
            <a:xfrm>
              <a:off x="10966076" y="10387514"/>
              <a:ext cx="845820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72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INTRODUCTION</a:t>
              </a:r>
              <a:endParaRPr lang="en-US" sz="72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1AFBCF3-80BC-4C10-BD0E-1911C3155C4C}"/>
              </a:ext>
            </a:extLst>
          </p:cNvPr>
          <p:cNvGrpSpPr/>
          <p:nvPr/>
        </p:nvGrpSpPr>
        <p:grpSpPr>
          <a:xfrm>
            <a:off x="3888785" y="8922437"/>
            <a:ext cx="7708021" cy="1506991"/>
            <a:chOff x="2091891" y="8934319"/>
            <a:chExt cx="7708021" cy="1506991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9A73DA01-714F-4FCE-ADA9-BC0F318F0E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670" r="24040"/>
            <a:stretch/>
          </p:blipFill>
          <p:spPr>
            <a:xfrm>
              <a:off x="3391786" y="8934319"/>
              <a:ext cx="6408126" cy="1506991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8021C7CF-F299-484E-B3A1-D361D52DC2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371"/>
            <a:stretch/>
          </p:blipFill>
          <p:spPr>
            <a:xfrm>
              <a:off x="2091891" y="9087650"/>
              <a:ext cx="1431552" cy="12003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6120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2175</TotalTime>
  <Words>360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Ebmt</dc:creator>
  <cp:lastModifiedBy>Orel CME Congresses</cp:lastModifiedBy>
  <cp:revision>150</cp:revision>
  <dcterms:created xsi:type="dcterms:W3CDTF">2014-12-29T08:14:33Z</dcterms:created>
  <dcterms:modified xsi:type="dcterms:W3CDTF">2024-04-16T10:55:18Z</dcterms:modified>
</cp:coreProperties>
</file>