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8" r:id="rId2"/>
  </p:sldIdLst>
  <p:sldSz cx="30279975" cy="42808525"/>
  <p:notesSz cx="6858000" cy="9144000"/>
  <p:defaultTex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2D8F"/>
    <a:srgbClr val="5F297D"/>
    <a:srgbClr val="F16496"/>
    <a:srgbClr val="DDDDDD"/>
    <a:srgbClr val="E1E1E1"/>
    <a:srgbClr val="DADADA"/>
    <a:srgbClr val="213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7" d="100"/>
          <a:sy n="17" d="100"/>
        </p:scale>
        <p:origin x="3168" y="168"/>
      </p:cViewPr>
      <p:guideLst>
        <p:guide orient="horz" pos="13483"/>
        <p:guide pos="9537"/>
      </p:guideLst>
    </p:cSldViewPr>
  </p:slideViewPr>
  <p:notesTextViewPr>
    <p:cViewPr>
      <p:scale>
        <a:sx n="100" d="100"/>
        <a:sy n="100" d="100"/>
      </p:scale>
      <p:origin x="0" y="0"/>
    </p:cViewPr>
  </p:notesTextViewPr>
  <p:notesViewPr>
    <p:cSldViewPr snapToGrid="0">
      <p:cViewPr varScale="1">
        <p:scale>
          <a:sx n="121" d="100"/>
          <a:sy n="121" d="100"/>
        </p:scale>
        <p:origin x="502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FBAC39-8E7F-419B-BC66-CBF2D5D4B20D}" type="datetimeFigureOut">
              <a:rPr lang="fr-FR" smtClean="0"/>
              <a:pPr/>
              <a:t>16/04/2024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E77ADB-4E31-4061-903F-0DAC368FA439}" type="slidenum">
              <a:rPr lang="fr-FR" smtClean="0"/>
              <a:pPr/>
              <a:t>‹#›</a:t>
            </a:fld>
            <a:endParaRPr lang="fr-FR"/>
          </a:p>
        </p:txBody>
      </p:sp>
    </p:spTree>
    <p:extLst>
      <p:ext uri="{BB962C8B-B14F-4D97-AF65-F5344CB8AC3E}">
        <p14:creationId xmlns:p14="http://schemas.microsoft.com/office/powerpoint/2010/main" val="16214600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49F8DC-3D77-4640-AB59-DC3338E39B3F}" type="datetimeFigureOut">
              <a:rPr lang="fr-FR" smtClean="0"/>
              <a:pPr/>
              <a:t>16/04/2024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69A4B9-4F20-4A7E-B45B-1E4AC03917BC}" type="slidenum">
              <a:rPr lang="fr-FR" smtClean="0"/>
              <a:pPr/>
              <a:t>‹#›</a:t>
            </a:fld>
            <a:endParaRPr lang="fr-FR"/>
          </a:p>
        </p:txBody>
      </p:sp>
    </p:spTree>
    <p:extLst>
      <p:ext uri="{BB962C8B-B14F-4D97-AF65-F5344CB8AC3E}">
        <p14:creationId xmlns:p14="http://schemas.microsoft.com/office/powerpoint/2010/main" val="2439559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169A4B9-4F20-4A7E-B45B-1E4AC03917BC}" type="slidenum">
              <a:rPr lang="fr-FR" smtClean="0"/>
              <a:pPr/>
              <a:t>1</a:t>
            </a:fld>
            <a:endParaRPr lang="fr-FR"/>
          </a:p>
        </p:txBody>
      </p:sp>
    </p:spTree>
    <p:extLst>
      <p:ext uri="{BB962C8B-B14F-4D97-AF65-F5344CB8AC3E}">
        <p14:creationId xmlns:p14="http://schemas.microsoft.com/office/powerpoint/2010/main" val="1754680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7" name="Rectangle à coins arrondis 3"/>
          <p:cNvSpPr/>
          <p:nvPr userDrawn="1"/>
        </p:nvSpPr>
        <p:spPr>
          <a:xfrm>
            <a:off x="522363" y="6934413"/>
            <a:ext cx="29233648" cy="34387008"/>
          </a:xfrm>
          <a:prstGeom prst="roundRect">
            <a:avLst>
              <a:gd name="adj" fmla="val 1989"/>
            </a:avLst>
          </a:prstGeom>
          <a:solidFill>
            <a:schemeClr val="bg1"/>
          </a:solidFill>
          <a:ln>
            <a:noFill/>
          </a:ln>
          <a:effectLst/>
        </p:spPr>
        <p:txBody>
          <a:bodyPr vert="horz" lIns="421557" tIns="210778" rIns="421557" bIns="210778" rtlCol="0">
            <a:normAutofit/>
          </a:bodyPr>
          <a:lstStyle/>
          <a:p>
            <a:pPr lvl="0"/>
            <a:endParaRPr lang="es-ES" dirty="0"/>
          </a:p>
        </p:txBody>
      </p:sp>
      <p:sp>
        <p:nvSpPr>
          <p:cNvPr id="13" name="Marcador de texto 30"/>
          <p:cNvSpPr>
            <a:spLocks noGrp="1"/>
          </p:cNvSpPr>
          <p:nvPr>
            <p:ph type="body" sz="quarter" idx="12" hasCustomPrompt="1"/>
          </p:nvPr>
        </p:nvSpPr>
        <p:spPr>
          <a:xfrm>
            <a:off x="1086713" y="6500860"/>
            <a:ext cx="19316611" cy="864096"/>
          </a:xfrm>
          <a:prstGeom prst="rect">
            <a:avLst/>
          </a:prstGeom>
          <a:solidFill>
            <a:srgbClr val="DDDDDD">
              <a:alpha val="74902"/>
            </a:srgbClr>
          </a:solidFill>
        </p:spPr>
        <p:txBody>
          <a:bodyPr>
            <a:noAutofit/>
          </a:bodyPr>
          <a:lstStyle>
            <a:lvl1pPr marL="0" indent="0">
              <a:buNone/>
              <a:defRPr sz="5000" b="1" i="0" baseline="0">
                <a:solidFill>
                  <a:schemeClr val="tx1"/>
                </a:solidFill>
                <a:latin typeface="Arial"/>
                <a:cs typeface="Arial"/>
              </a:defRPr>
            </a:lvl1pPr>
          </a:lstStyle>
          <a:p>
            <a:pPr lvl="0"/>
            <a:r>
              <a:rPr lang="en-US" noProof="0"/>
              <a:t>Click here to modify the list of authors</a:t>
            </a:r>
          </a:p>
        </p:txBody>
      </p:sp>
      <p:sp>
        <p:nvSpPr>
          <p:cNvPr id="6" name="Marcador de texto 30"/>
          <p:cNvSpPr>
            <a:spLocks noGrp="1"/>
          </p:cNvSpPr>
          <p:nvPr>
            <p:ph type="body" sz="quarter" idx="13" hasCustomPrompt="1"/>
          </p:nvPr>
        </p:nvSpPr>
        <p:spPr>
          <a:xfrm>
            <a:off x="1086713" y="7484723"/>
            <a:ext cx="19316611" cy="864096"/>
          </a:xfrm>
          <a:prstGeom prst="rect">
            <a:avLst/>
          </a:prstGeom>
          <a:solidFill>
            <a:srgbClr val="E1E1E1">
              <a:alpha val="74902"/>
            </a:srgbClr>
          </a:solidFill>
        </p:spPr>
        <p:txBody>
          <a:bodyPr>
            <a:noAutofit/>
          </a:bodyPr>
          <a:lstStyle>
            <a:lvl1pPr marL="0" indent="0">
              <a:buNone/>
              <a:defRPr sz="2800" b="1" i="0" baseline="0">
                <a:solidFill>
                  <a:schemeClr val="tx1"/>
                </a:solidFill>
                <a:latin typeface="Arial"/>
                <a:cs typeface="Arial"/>
              </a:defRPr>
            </a:lvl1pPr>
          </a:lstStyle>
          <a:p>
            <a:pPr lvl="0"/>
            <a:r>
              <a:rPr lang="en-US" noProof="0"/>
              <a:t>Click here to modify the authors’ affiliations</a:t>
            </a:r>
          </a:p>
        </p:txBody>
      </p:sp>
      <p:sp>
        <p:nvSpPr>
          <p:cNvPr id="8" name="Text Placeholder 3"/>
          <p:cNvSpPr>
            <a:spLocks noGrp="1"/>
          </p:cNvSpPr>
          <p:nvPr>
            <p:ph type="body" sz="quarter" idx="10" hasCustomPrompt="1"/>
          </p:nvPr>
        </p:nvSpPr>
        <p:spPr>
          <a:xfrm>
            <a:off x="1086713" y="10220574"/>
            <a:ext cx="28128121"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9" name="Text Placeholder 5"/>
          <p:cNvSpPr>
            <a:spLocks noGrp="1"/>
          </p:cNvSpPr>
          <p:nvPr>
            <p:ph type="body" sz="quarter" idx="11" hasCustomPrompt="1"/>
          </p:nvPr>
        </p:nvSpPr>
        <p:spPr>
          <a:xfrm>
            <a:off x="1086713" y="9383020"/>
            <a:ext cx="28128121"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chemeClr val="tx1"/>
                </a:solidFill>
                <a:latin typeface="Arial" pitchFamily="34" charset="0"/>
                <a:cs typeface="Arial" pitchFamily="34" charset="0"/>
              </a:defRPr>
            </a:lvl1pPr>
          </a:lstStyle>
          <a:p>
            <a:pPr lvl="0"/>
            <a:r>
              <a:rPr lang="en-US" dirty="0"/>
              <a:t>(click to edit) INTRODUCTION or ABSTRACT</a:t>
            </a:r>
          </a:p>
        </p:txBody>
      </p:sp>
      <p:sp>
        <p:nvSpPr>
          <p:cNvPr id="14" name="Text Placeholder 3"/>
          <p:cNvSpPr>
            <a:spLocks noGrp="1"/>
          </p:cNvSpPr>
          <p:nvPr>
            <p:ph type="body" sz="quarter" idx="14" hasCustomPrompt="1"/>
          </p:nvPr>
        </p:nvSpPr>
        <p:spPr>
          <a:xfrm>
            <a:off x="1086714" y="16926868"/>
            <a:ext cx="28128121"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16" name="Text Placeholder 5"/>
          <p:cNvSpPr>
            <a:spLocks noGrp="1"/>
          </p:cNvSpPr>
          <p:nvPr>
            <p:ph type="body" sz="quarter" idx="15" hasCustomPrompt="1"/>
          </p:nvPr>
        </p:nvSpPr>
        <p:spPr>
          <a:xfrm>
            <a:off x="1086714" y="16093452"/>
            <a:ext cx="28128121"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chemeClr val="tx1"/>
                </a:solidFill>
                <a:latin typeface="Arial" pitchFamily="34" charset="0"/>
                <a:cs typeface="Arial" pitchFamily="34" charset="0"/>
              </a:defRPr>
            </a:lvl1pPr>
          </a:lstStyle>
          <a:p>
            <a:pPr lvl="0"/>
            <a:r>
              <a:rPr lang="en-US" dirty="0"/>
              <a:t>(click to edit) RESULTS</a:t>
            </a:r>
          </a:p>
        </p:txBody>
      </p:sp>
      <p:sp>
        <p:nvSpPr>
          <p:cNvPr id="17" name="Text Placeholder 3"/>
          <p:cNvSpPr>
            <a:spLocks noGrp="1"/>
          </p:cNvSpPr>
          <p:nvPr>
            <p:ph type="body" sz="quarter" idx="16" hasCustomPrompt="1"/>
          </p:nvPr>
        </p:nvSpPr>
        <p:spPr>
          <a:xfrm>
            <a:off x="1086714" y="26819720"/>
            <a:ext cx="28128121"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18" name="Text Placeholder 5"/>
          <p:cNvSpPr>
            <a:spLocks noGrp="1"/>
          </p:cNvSpPr>
          <p:nvPr>
            <p:ph type="body" sz="quarter" idx="17" hasCustomPrompt="1"/>
          </p:nvPr>
        </p:nvSpPr>
        <p:spPr>
          <a:xfrm>
            <a:off x="1086713" y="25980472"/>
            <a:ext cx="28128121"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chemeClr val="tx1"/>
                </a:solidFill>
                <a:latin typeface="Arial" pitchFamily="34" charset="0"/>
                <a:cs typeface="Arial" pitchFamily="34" charset="0"/>
              </a:defRPr>
            </a:lvl1pPr>
          </a:lstStyle>
          <a:p>
            <a:pPr lvl="0"/>
            <a:r>
              <a:rPr lang="en-US" dirty="0"/>
              <a:t>(click to edit) CONCLUSION</a:t>
            </a:r>
          </a:p>
        </p:txBody>
      </p:sp>
      <p:sp>
        <p:nvSpPr>
          <p:cNvPr id="19" name="Text Placeholder 3"/>
          <p:cNvSpPr>
            <a:spLocks noGrp="1"/>
          </p:cNvSpPr>
          <p:nvPr>
            <p:ph type="body" sz="quarter" idx="18" hasCustomPrompt="1"/>
          </p:nvPr>
        </p:nvSpPr>
        <p:spPr>
          <a:xfrm>
            <a:off x="1086714" y="33694388"/>
            <a:ext cx="28128121"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19" hasCustomPrompt="1"/>
          </p:nvPr>
        </p:nvSpPr>
        <p:spPr>
          <a:xfrm>
            <a:off x="1086714" y="32855986"/>
            <a:ext cx="28128121"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chemeClr val="tx1"/>
                </a:solidFill>
                <a:latin typeface="Arial" pitchFamily="34" charset="0"/>
                <a:cs typeface="Arial" pitchFamily="34" charset="0"/>
              </a:defRPr>
            </a:lvl1pPr>
          </a:lstStyle>
          <a:p>
            <a:pPr lvl="0"/>
            <a:r>
              <a:rPr lang="en-US" dirty="0"/>
              <a:t>(click to edit) REFERENCES</a:t>
            </a:r>
          </a:p>
        </p:txBody>
      </p:sp>
      <p:sp>
        <p:nvSpPr>
          <p:cNvPr id="21" name="Text Placeholder 3"/>
          <p:cNvSpPr>
            <a:spLocks noGrp="1"/>
          </p:cNvSpPr>
          <p:nvPr>
            <p:ph type="body" sz="quarter" idx="20" hasCustomPrompt="1"/>
          </p:nvPr>
        </p:nvSpPr>
        <p:spPr>
          <a:xfrm>
            <a:off x="1086714" y="39027172"/>
            <a:ext cx="28128121"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1" hasCustomPrompt="1"/>
          </p:nvPr>
        </p:nvSpPr>
        <p:spPr>
          <a:xfrm>
            <a:off x="1086714" y="38184578"/>
            <a:ext cx="28128121"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chemeClr val="tx1"/>
                </a:solidFill>
                <a:latin typeface="Arial" pitchFamily="34" charset="0"/>
                <a:cs typeface="Arial" pitchFamily="34" charset="0"/>
              </a:defRPr>
            </a:lvl1pPr>
          </a:lstStyle>
          <a:p>
            <a:pPr lvl="0"/>
            <a:r>
              <a:rPr lang="en-US" dirty="0"/>
              <a:t>(click to edit) ACKNOWLEDGEMENTS or CONTACT</a:t>
            </a:r>
          </a:p>
        </p:txBody>
      </p:sp>
      <p:sp>
        <p:nvSpPr>
          <p:cNvPr id="28" name="Title Placeholder 1"/>
          <p:cNvSpPr>
            <a:spLocks noGrp="1"/>
          </p:cNvSpPr>
          <p:nvPr>
            <p:ph type="title" hasCustomPrompt="1"/>
          </p:nvPr>
        </p:nvSpPr>
        <p:spPr>
          <a:xfrm>
            <a:off x="6095999" y="4222290"/>
            <a:ext cx="19316611" cy="1913787"/>
          </a:xfrm>
          <a:prstGeom prst="rect">
            <a:avLst/>
          </a:prstGeom>
          <a:solidFill>
            <a:srgbClr val="DADADA">
              <a:alpha val="74902"/>
            </a:srgbClr>
          </a:solidFill>
        </p:spPr>
        <p:txBody>
          <a:bodyPr vert="horz" lIns="421557" tIns="210778" rIns="421557" bIns="210778" rtlCol="0" anchor="ctr">
            <a:noAutofit/>
          </a:bodyPr>
          <a:lstStyle>
            <a:lvl1pPr>
              <a:defRPr sz="9000" b="1">
                <a:solidFill>
                  <a:schemeClr val="tx1"/>
                </a:solidFill>
              </a:defRPr>
            </a:lvl1pPr>
          </a:lstStyle>
          <a:p>
            <a:r>
              <a:rPr lang="en-US" dirty="0"/>
              <a:t>Click to edit poster title</a:t>
            </a:r>
            <a:endParaRPr lang="es-ES" dirty="0"/>
          </a:p>
        </p:txBody>
      </p:sp>
    </p:spTree>
  </p:cSld>
  <p:clrMapOvr>
    <a:masterClrMapping/>
  </p:clrMapOvr>
  <p:extLst>
    <p:ext uri="{DCECCB84-F9BA-43D5-87BE-67443E8EF086}">
      <p15:sldGuideLst xmlns:p15="http://schemas.microsoft.com/office/powerpoint/2012/main">
        <p15:guide id="1" orient="horz" pos="13483" userDrawn="1">
          <p15:clr>
            <a:srgbClr val="FBAE40"/>
          </p15:clr>
        </p15:guide>
        <p15:guide id="2" pos="9537"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3" name="Rectangle 33"/>
          <p:cNvSpPr>
            <a:spLocks noChangeArrowheads="1"/>
          </p:cNvSpPr>
          <p:nvPr userDrawn="1"/>
        </p:nvSpPr>
        <p:spPr bwMode="auto">
          <a:xfrm>
            <a:off x="522363" y="6930653"/>
            <a:ext cx="14400000" cy="34390767"/>
          </a:xfrm>
          <a:prstGeom prst="roundRect">
            <a:avLst>
              <a:gd name="adj" fmla="val 4092"/>
            </a:avLst>
          </a:prstGeom>
          <a:solidFill>
            <a:srgbClr val="FFFFFF"/>
          </a:solidFill>
          <a:ln w="9525">
            <a:noFill/>
            <a:miter lim="800000"/>
            <a:headEnd/>
            <a:tailEnd/>
          </a:ln>
          <a:effectLst/>
        </p:spPr>
        <p:txBody>
          <a:bodyPr wrap="none" lIns="93910" tIns="46954" rIns="93910" bIns="46954" anchor="ctr"/>
          <a:lstStyle/>
          <a:p>
            <a:pPr>
              <a:defRPr/>
            </a:pPr>
            <a:endParaRPr lang="en-US" dirty="0"/>
          </a:p>
        </p:txBody>
      </p:sp>
      <p:sp>
        <p:nvSpPr>
          <p:cNvPr id="4" name="Rectangle 33"/>
          <p:cNvSpPr>
            <a:spLocks noChangeArrowheads="1"/>
          </p:cNvSpPr>
          <p:nvPr userDrawn="1"/>
        </p:nvSpPr>
        <p:spPr bwMode="auto">
          <a:xfrm>
            <a:off x="15356011" y="6930653"/>
            <a:ext cx="14400000" cy="34390767"/>
          </a:xfrm>
          <a:prstGeom prst="roundRect">
            <a:avLst>
              <a:gd name="adj" fmla="val 4092"/>
            </a:avLst>
          </a:prstGeom>
          <a:solidFill>
            <a:srgbClr val="FFFFFF"/>
          </a:solidFill>
          <a:ln w="9525">
            <a:noFill/>
            <a:miter lim="800000"/>
            <a:headEnd/>
            <a:tailEnd/>
          </a:ln>
          <a:effectLst/>
        </p:spPr>
        <p:txBody>
          <a:bodyPr wrap="none" lIns="93910" tIns="46954" rIns="93910" bIns="46954" anchor="ctr"/>
          <a:lstStyle/>
          <a:p>
            <a:pPr>
              <a:defRPr/>
            </a:pPr>
            <a:endParaRPr lang="en-US" dirty="0"/>
          </a:p>
        </p:txBody>
      </p:sp>
      <p:sp>
        <p:nvSpPr>
          <p:cNvPr id="8" name="Text Placeholder 3"/>
          <p:cNvSpPr>
            <a:spLocks noGrp="1"/>
          </p:cNvSpPr>
          <p:nvPr>
            <p:ph type="body" sz="quarter" idx="10" hasCustomPrompt="1"/>
          </p:nvPr>
        </p:nvSpPr>
        <p:spPr>
          <a:xfrm>
            <a:off x="1044727" y="10855574"/>
            <a:ext cx="13355274"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9" name="Text Placeholder 5"/>
          <p:cNvSpPr>
            <a:spLocks noGrp="1"/>
          </p:cNvSpPr>
          <p:nvPr>
            <p:ph type="body" sz="quarter" idx="11" hasCustomPrompt="1"/>
          </p:nvPr>
        </p:nvSpPr>
        <p:spPr>
          <a:xfrm>
            <a:off x="1035497" y="10021613"/>
            <a:ext cx="13364503"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chemeClr val="tx1"/>
                </a:solidFill>
                <a:latin typeface="Arial" pitchFamily="34" charset="0"/>
                <a:cs typeface="Arial" pitchFamily="34" charset="0"/>
              </a:defRPr>
            </a:lvl1pPr>
          </a:lstStyle>
          <a:p>
            <a:pPr lvl="0"/>
            <a:r>
              <a:rPr lang="en-US" noProof="0" dirty="0"/>
              <a:t>(click to edit) INTRODUCTION or ABSTRACT</a:t>
            </a:r>
          </a:p>
        </p:txBody>
      </p:sp>
      <p:sp>
        <p:nvSpPr>
          <p:cNvPr id="10" name="Text Placeholder 5"/>
          <p:cNvSpPr>
            <a:spLocks noGrp="1"/>
          </p:cNvSpPr>
          <p:nvPr>
            <p:ph type="body" sz="quarter" idx="29" hasCustomPrompt="1"/>
          </p:nvPr>
        </p:nvSpPr>
        <p:spPr>
          <a:xfrm>
            <a:off x="15883453" y="34148536"/>
            <a:ext cx="13350196"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chemeClr val="tx1"/>
                </a:solidFill>
              </a:defRPr>
            </a:lvl1pPr>
          </a:lstStyle>
          <a:p>
            <a:pPr lvl="0"/>
            <a:r>
              <a:rPr lang="en-US" noProof="0" dirty="0"/>
              <a:t>(click to edit)  ACKNOWLEDGEMENTS or  CONTACT</a:t>
            </a:r>
          </a:p>
        </p:txBody>
      </p:sp>
      <p:sp>
        <p:nvSpPr>
          <p:cNvPr id="11" name="Text Placeholder 3"/>
          <p:cNvSpPr>
            <a:spLocks noGrp="1"/>
          </p:cNvSpPr>
          <p:nvPr>
            <p:ph type="body" sz="quarter" idx="30" hasCustomPrompt="1"/>
          </p:nvPr>
        </p:nvSpPr>
        <p:spPr>
          <a:xfrm>
            <a:off x="15883453" y="34869758"/>
            <a:ext cx="13350195" cy="828000"/>
          </a:xfrm>
          <a:prstGeom prst="rect">
            <a:avLst/>
          </a:prstGeom>
        </p:spPr>
        <p:txBody>
          <a:bodyPr wrap="square" lIns="234774" tIns="234774" rIns="234774" bIns="234774">
            <a:spAutoFit/>
          </a:bodyPr>
          <a:lstStyle>
            <a:lvl1pPr marL="0" indent="0">
              <a:buNone/>
              <a:defRPr sz="2900">
                <a:solidFill>
                  <a:schemeClr val="tx1"/>
                </a:solidFill>
                <a:latin typeface="Trebuchet MS"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12" name="Text Placeholder 3"/>
          <p:cNvSpPr>
            <a:spLocks noGrp="1"/>
          </p:cNvSpPr>
          <p:nvPr>
            <p:ph type="body" sz="quarter" idx="31" hasCustomPrompt="1"/>
          </p:nvPr>
        </p:nvSpPr>
        <p:spPr>
          <a:xfrm>
            <a:off x="15878373" y="10868700"/>
            <a:ext cx="13355275"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13" name="Text Placeholder 5"/>
          <p:cNvSpPr>
            <a:spLocks noGrp="1"/>
          </p:cNvSpPr>
          <p:nvPr>
            <p:ph type="body" sz="quarter" idx="32" hasCustomPrompt="1"/>
          </p:nvPr>
        </p:nvSpPr>
        <p:spPr>
          <a:xfrm>
            <a:off x="15878373" y="10024737"/>
            <a:ext cx="13355275"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chemeClr val="tx1"/>
                </a:solidFill>
                <a:latin typeface="Arial" pitchFamily="34" charset="0"/>
                <a:cs typeface="Arial" pitchFamily="34" charset="0"/>
              </a:defRPr>
            </a:lvl1pPr>
          </a:lstStyle>
          <a:p>
            <a:pPr lvl="0"/>
            <a:r>
              <a:rPr lang="en-US" noProof="0" dirty="0"/>
              <a:t>(click to edit) CONCLUSION</a:t>
            </a:r>
          </a:p>
        </p:txBody>
      </p:sp>
      <p:sp>
        <p:nvSpPr>
          <p:cNvPr id="14" name="Text Placeholder 5"/>
          <p:cNvSpPr>
            <a:spLocks noGrp="1"/>
          </p:cNvSpPr>
          <p:nvPr>
            <p:ph type="body" sz="quarter" idx="20" hasCustomPrompt="1"/>
          </p:nvPr>
        </p:nvSpPr>
        <p:spPr>
          <a:xfrm>
            <a:off x="1044726" y="24731703"/>
            <a:ext cx="13355274"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chemeClr val="tx1"/>
                </a:solidFill>
                <a:latin typeface="Arial" pitchFamily="34" charset="0"/>
                <a:cs typeface="Arial" pitchFamily="34" charset="0"/>
              </a:defRPr>
            </a:lvl1pPr>
          </a:lstStyle>
          <a:p>
            <a:pPr lvl="0"/>
            <a:r>
              <a:rPr lang="en-US" noProof="0" dirty="0"/>
              <a:t>(click to edit)  RESULTS</a:t>
            </a:r>
          </a:p>
        </p:txBody>
      </p:sp>
      <p:sp>
        <p:nvSpPr>
          <p:cNvPr id="15" name="Text Placeholder 5"/>
          <p:cNvSpPr>
            <a:spLocks noGrp="1"/>
          </p:cNvSpPr>
          <p:nvPr>
            <p:ph type="body" sz="quarter" idx="27" hasCustomPrompt="1"/>
          </p:nvPr>
        </p:nvSpPr>
        <p:spPr>
          <a:xfrm>
            <a:off x="15878371" y="24765895"/>
            <a:ext cx="13355277"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chemeClr val="tx1"/>
                </a:solidFill>
                <a:latin typeface="Arial" pitchFamily="34" charset="0"/>
                <a:cs typeface="Arial" pitchFamily="34" charset="0"/>
              </a:defRPr>
            </a:lvl1pPr>
          </a:lstStyle>
          <a:p>
            <a:pPr lvl="0"/>
            <a:r>
              <a:rPr lang="en-US" noProof="0" dirty="0"/>
              <a:t>(click to edit)  REFERENCES</a:t>
            </a:r>
          </a:p>
        </p:txBody>
      </p:sp>
      <p:sp>
        <p:nvSpPr>
          <p:cNvPr id="16" name="Text Placeholder 3"/>
          <p:cNvSpPr>
            <a:spLocks noGrp="1"/>
          </p:cNvSpPr>
          <p:nvPr>
            <p:ph type="body" sz="quarter" idx="28" hasCustomPrompt="1"/>
          </p:nvPr>
        </p:nvSpPr>
        <p:spPr>
          <a:xfrm>
            <a:off x="15878371" y="25632371"/>
            <a:ext cx="13355277"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17" name="Text Placeholder 3"/>
          <p:cNvSpPr>
            <a:spLocks noGrp="1"/>
          </p:cNvSpPr>
          <p:nvPr>
            <p:ph type="body" sz="quarter" idx="96" hasCustomPrompt="1"/>
          </p:nvPr>
        </p:nvSpPr>
        <p:spPr>
          <a:xfrm>
            <a:off x="1044726" y="25582220"/>
            <a:ext cx="13355274"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22" name="Marcador de texto 30"/>
          <p:cNvSpPr>
            <a:spLocks noGrp="1"/>
          </p:cNvSpPr>
          <p:nvPr>
            <p:ph type="body" sz="quarter" idx="12" hasCustomPrompt="1"/>
          </p:nvPr>
        </p:nvSpPr>
        <p:spPr>
          <a:xfrm>
            <a:off x="1028699" y="6631872"/>
            <a:ext cx="19316611" cy="864096"/>
          </a:xfrm>
          <a:prstGeom prst="rect">
            <a:avLst/>
          </a:prstGeom>
          <a:solidFill>
            <a:srgbClr val="DDDDDD">
              <a:alpha val="74902"/>
            </a:srgbClr>
          </a:solidFill>
        </p:spPr>
        <p:txBody>
          <a:bodyPr>
            <a:noAutofit/>
          </a:bodyPr>
          <a:lstStyle>
            <a:lvl1pPr marL="0" indent="0">
              <a:buNone/>
              <a:defRPr sz="5000" b="1" i="0" baseline="0">
                <a:solidFill>
                  <a:schemeClr val="tx1"/>
                </a:solidFill>
                <a:latin typeface="Arial"/>
                <a:cs typeface="Arial"/>
              </a:defRPr>
            </a:lvl1pPr>
          </a:lstStyle>
          <a:p>
            <a:pPr lvl="0"/>
            <a:r>
              <a:rPr lang="en-US" noProof="0" dirty="0"/>
              <a:t>Click here to modify the list of authors</a:t>
            </a:r>
          </a:p>
        </p:txBody>
      </p:sp>
      <p:sp>
        <p:nvSpPr>
          <p:cNvPr id="23" name="Marcador de texto 30"/>
          <p:cNvSpPr>
            <a:spLocks noGrp="1"/>
          </p:cNvSpPr>
          <p:nvPr>
            <p:ph type="body" sz="quarter" idx="13" hasCustomPrompt="1"/>
          </p:nvPr>
        </p:nvSpPr>
        <p:spPr>
          <a:xfrm>
            <a:off x="1028699" y="7711992"/>
            <a:ext cx="19316611" cy="864096"/>
          </a:xfrm>
          <a:prstGeom prst="rect">
            <a:avLst/>
          </a:prstGeom>
          <a:solidFill>
            <a:srgbClr val="E1E1E1">
              <a:alpha val="74902"/>
            </a:srgbClr>
          </a:solidFill>
        </p:spPr>
        <p:txBody>
          <a:bodyPr>
            <a:noAutofit/>
          </a:bodyPr>
          <a:lstStyle>
            <a:lvl1pPr marL="0" indent="0">
              <a:buNone/>
              <a:defRPr sz="2800" b="1" i="0" baseline="0">
                <a:solidFill>
                  <a:schemeClr val="tx1"/>
                </a:solidFill>
                <a:latin typeface="Arial"/>
                <a:cs typeface="Arial"/>
              </a:defRPr>
            </a:lvl1pPr>
          </a:lstStyle>
          <a:p>
            <a:pPr lvl="0"/>
            <a:r>
              <a:rPr lang="en-US" noProof="0" dirty="0"/>
              <a:t>Click here to modify the authors’ affiliations</a:t>
            </a:r>
          </a:p>
        </p:txBody>
      </p:sp>
      <p:sp>
        <p:nvSpPr>
          <p:cNvPr id="25" name="Title Placeholder 1"/>
          <p:cNvSpPr>
            <a:spLocks noGrp="1"/>
          </p:cNvSpPr>
          <p:nvPr>
            <p:ph type="title" hasCustomPrompt="1"/>
          </p:nvPr>
        </p:nvSpPr>
        <p:spPr>
          <a:xfrm>
            <a:off x="5257799" y="4383703"/>
            <a:ext cx="19316611" cy="1913787"/>
          </a:xfrm>
          <a:prstGeom prst="rect">
            <a:avLst/>
          </a:prstGeom>
          <a:solidFill>
            <a:srgbClr val="DADADA">
              <a:alpha val="74902"/>
            </a:srgbClr>
          </a:solidFill>
        </p:spPr>
        <p:txBody>
          <a:bodyPr vert="horz" lIns="421557" tIns="210778" rIns="421557" bIns="210778" rtlCol="0" anchor="ctr">
            <a:noAutofit/>
          </a:bodyPr>
          <a:lstStyle>
            <a:lvl1pPr>
              <a:defRPr sz="9000" b="1">
                <a:solidFill>
                  <a:schemeClr val="tx1"/>
                </a:solidFill>
              </a:defRPr>
            </a:lvl1pPr>
          </a:lstStyle>
          <a:p>
            <a:r>
              <a:rPr lang="en-US" noProof="0" dirty="0"/>
              <a:t>Click to edit poster title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Date Placeholder 3"/>
          <p:cNvSpPr txBox="1">
            <a:spLocks/>
          </p:cNvSpPr>
          <p:nvPr userDrawn="1"/>
        </p:nvSpPr>
        <p:spPr>
          <a:xfrm>
            <a:off x="7462707" y="41692219"/>
            <a:ext cx="15354560" cy="804970"/>
          </a:xfrm>
          <a:prstGeom prst="rect">
            <a:avLst/>
          </a:prstGeom>
        </p:spPr>
        <p:txBody>
          <a:bodyPr lIns="421557" tIns="210778" rIns="421557" bIns="210778" anchor="ctr"/>
          <a:lstStyle>
            <a:lvl1pPr marL="0" marR="0" indent="0" algn="ctr" defTabSz="914400" rtl="0" eaLnBrk="1" fontAlgn="auto" latinLnBrk="0" hangingPunct="1">
              <a:lnSpc>
                <a:spcPct val="100000"/>
              </a:lnSpc>
              <a:spcBef>
                <a:spcPts val="0"/>
              </a:spcBef>
              <a:spcAft>
                <a:spcPts val="0"/>
              </a:spcAft>
              <a:buClrTx/>
              <a:buSzTx/>
              <a:buFontTx/>
              <a:buNone/>
              <a:tabLst/>
              <a:defRPr sz="1600">
                <a:latin typeface="Arial" pitchFamily="34" charset="0"/>
                <a:cs typeface="Arial" pitchFamily="34" charset="0"/>
              </a:defRPr>
            </a:lvl1pPr>
          </a:lstStyle>
          <a:p>
            <a:pPr marL="0" marR="0" lvl="0" indent="0" algn="ctr" defTabSz="4215567" rtl="0" eaLnBrk="1" fontAlgn="auto" latinLnBrk="0" hangingPunct="1">
              <a:lnSpc>
                <a:spcPct val="100000"/>
              </a:lnSpc>
              <a:spcBef>
                <a:spcPts val="0"/>
              </a:spcBef>
              <a:spcAft>
                <a:spcPts val="0"/>
              </a:spcAft>
              <a:buClrTx/>
              <a:buSzTx/>
              <a:buFontTx/>
              <a:buNone/>
              <a:tabLst/>
              <a:defRPr/>
            </a:pPr>
            <a:r>
              <a:rPr kumimoji="0" lang="fr-FR" sz="3600" b="1" i="0" u="none" strike="noStrike" kern="1200" cap="none" spc="0" normalizeH="0" baseline="0" noProof="0" dirty="0">
                <a:ln>
                  <a:noFill/>
                </a:ln>
                <a:solidFill>
                  <a:srgbClr val="213D82"/>
                </a:solidFill>
                <a:effectLst/>
                <a:uLnTx/>
                <a:uFillTx/>
                <a:latin typeface="Arial" pitchFamily="34" charset="0"/>
                <a:ea typeface="+mn-ea"/>
                <a:cs typeface="Arial" pitchFamily="34" charset="0"/>
              </a:rPr>
              <a:t>https://ayala.cme-congresses.com/</a:t>
            </a:r>
            <a:endParaRPr kumimoji="0" lang="es-ES" sz="36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pic>
        <p:nvPicPr>
          <p:cNvPr id="3" name="Picture 2" descr="A purple background with white text&#10;&#10;Description automatically generated">
            <a:extLst>
              <a:ext uri="{FF2B5EF4-FFF2-40B4-BE49-F238E27FC236}">
                <a16:creationId xmlns:a16="http://schemas.microsoft.com/office/drawing/2014/main" id="{5BD01536-1C40-BD6F-69A3-56B413C53832}"/>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t="13155" b="9594"/>
          <a:stretch/>
        </p:blipFill>
        <p:spPr>
          <a:xfrm>
            <a:off x="266700" y="152400"/>
            <a:ext cx="29641799" cy="39243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2" r:id="rId2"/>
  </p:sldLayoutIdLst>
  <p:txStyles>
    <p:titleStyle>
      <a:lvl1pPr algn="ctr" defTabSz="4215567" rtl="0" eaLnBrk="1" latinLnBrk="0" hangingPunct="1">
        <a:spcBef>
          <a:spcPct val="0"/>
        </a:spcBef>
        <a:buNone/>
        <a:defRPr sz="12000" kern="1200" baseline="0">
          <a:solidFill>
            <a:srgbClr val="213C80"/>
          </a:solidFill>
          <a:latin typeface="Arial" pitchFamily="34" charset="0"/>
          <a:ea typeface="+mj-ea"/>
          <a:cs typeface="Arial" pitchFamily="34" charset="0"/>
        </a:defRPr>
      </a:lvl1pPr>
    </p:titleStyle>
    <p:bodyStyle>
      <a:lvl1pPr marL="1580838" indent="-1580838" algn="l" defTabSz="4215567" rtl="0" eaLnBrk="1" latinLnBrk="0" hangingPunct="1">
        <a:spcBef>
          <a:spcPct val="20000"/>
        </a:spcBef>
        <a:buFont typeface="Arial" pitchFamily="34" charset="0"/>
        <a:buChar char="•"/>
        <a:defRPr sz="12900" kern="1200">
          <a:solidFill>
            <a:schemeClr val="tx1"/>
          </a:solidFill>
          <a:latin typeface="Arial" pitchFamily="34" charset="0"/>
          <a:ea typeface="+mn-ea"/>
          <a:cs typeface="Arial" pitchFamily="34" charset="0"/>
        </a:defRPr>
      </a:lvl1pPr>
      <a:lvl2pPr marL="3425148" indent="-1317365" algn="l" defTabSz="4215567" rtl="0" eaLnBrk="1" latinLnBrk="0" hangingPunct="1">
        <a:spcBef>
          <a:spcPct val="20000"/>
        </a:spcBef>
        <a:buFont typeface="Arial" pitchFamily="34" charset="0"/>
        <a:buChar char="–"/>
        <a:defRPr sz="11100" kern="1200">
          <a:solidFill>
            <a:schemeClr val="tx1"/>
          </a:solidFill>
          <a:latin typeface="Arial" pitchFamily="34" charset="0"/>
          <a:ea typeface="+mn-ea"/>
          <a:cs typeface="Arial" pitchFamily="34" charset="0"/>
        </a:defRPr>
      </a:lvl2pPr>
      <a:lvl3pPr marL="5269459" indent="-1053892" algn="l" defTabSz="4215567" rtl="0" eaLnBrk="1" latinLnBrk="0" hangingPunct="1">
        <a:spcBef>
          <a:spcPct val="20000"/>
        </a:spcBef>
        <a:buFont typeface="Arial" pitchFamily="34" charset="0"/>
        <a:buChar char="•"/>
        <a:defRPr sz="9200" kern="1200">
          <a:solidFill>
            <a:schemeClr val="tx1"/>
          </a:solidFill>
          <a:latin typeface="Arial" pitchFamily="34" charset="0"/>
          <a:ea typeface="+mn-ea"/>
          <a:cs typeface="Arial" pitchFamily="34" charset="0"/>
        </a:defRPr>
      </a:lvl3pPr>
      <a:lvl4pPr marL="7377242" indent="-1053892" algn="l" defTabSz="4215567" rtl="0" eaLnBrk="1" latinLnBrk="0" hangingPunct="1">
        <a:spcBef>
          <a:spcPct val="20000"/>
        </a:spcBef>
        <a:buFont typeface="Arial" pitchFamily="34" charset="0"/>
        <a:buChar char="–"/>
        <a:defRPr sz="8300" kern="1200">
          <a:solidFill>
            <a:schemeClr val="tx1"/>
          </a:solidFill>
          <a:latin typeface="Arial" pitchFamily="34" charset="0"/>
          <a:ea typeface="+mn-ea"/>
          <a:cs typeface="Arial" pitchFamily="34" charset="0"/>
        </a:defRPr>
      </a:lvl4pPr>
      <a:lvl5pPr marL="9485025" indent="-1053892" algn="l" defTabSz="4215567" rtl="0" eaLnBrk="1" latinLnBrk="0" hangingPunct="1">
        <a:spcBef>
          <a:spcPct val="20000"/>
        </a:spcBef>
        <a:buFont typeface="Arial" pitchFamily="34" charset="0"/>
        <a:buChar char="»"/>
        <a:defRPr sz="8300" kern="1200">
          <a:solidFill>
            <a:schemeClr val="tx1"/>
          </a:solidFill>
          <a:latin typeface="Arial" pitchFamily="34" charset="0"/>
          <a:ea typeface="+mn-ea"/>
          <a:cs typeface="Arial" pitchFamily="34" charset="0"/>
        </a:defRPr>
      </a:lvl5pPr>
      <a:lvl6pPr marL="11592809" indent="-1053892" algn="l" defTabSz="4215567"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700592" indent="-1053892" algn="l" defTabSz="4215567"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808376" indent="-1053892" algn="l" defTabSz="4215567"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916159" indent="-1053892" algn="l" defTabSz="4215567"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483" userDrawn="1">
          <p15:clr>
            <a:srgbClr val="F26B43"/>
          </p15:clr>
        </p15:guide>
        <p15:guide id="2" pos="953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854" y="4656929"/>
            <a:ext cx="29207011" cy="5944905"/>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266B7429-07DE-48CA-96A1-FEFCDD1CD056}"/>
              </a:ext>
            </a:extLst>
          </p:cNvPr>
          <p:cNvGrpSpPr/>
          <p:nvPr/>
        </p:nvGrpSpPr>
        <p:grpSpPr>
          <a:xfrm>
            <a:off x="2546960" y="11233997"/>
            <a:ext cx="25560000" cy="5736048"/>
            <a:chOff x="2806869" y="11715260"/>
            <a:chExt cx="25560000" cy="5736048"/>
          </a:xfrm>
        </p:grpSpPr>
        <p:grpSp>
          <p:nvGrpSpPr>
            <p:cNvPr id="19" name="Group 18">
              <a:extLst>
                <a:ext uri="{FF2B5EF4-FFF2-40B4-BE49-F238E27FC236}">
                  <a16:creationId xmlns:a16="http://schemas.microsoft.com/office/drawing/2014/main" id="{EDF3C104-3E96-4425-AF03-4AA471534F6B}"/>
                </a:ext>
              </a:extLst>
            </p:cNvPr>
            <p:cNvGrpSpPr/>
            <p:nvPr/>
          </p:nvGrpSpPr>
          <p:grpSpPr>
            <a:xfrm>
              <a:off x="2806869" y="11715260"/>
              <a:ext cx="25560000" cy="1363614"/>
              <a:chOff x="2097972" y="16501825"/>
              <a:chExt cx="25560000" cy="1363614"/>
            </a:xfrm>
          </p:grpSpPr>
          <p:sp>
            <p:nvSpPr>
              <p:cNvPr id="9" name="Rectangle 8"/>
              <p:cNvSpPr/>
              <p:nvPr/>
            </p:nvSpPr>
            <p:spPr>
              <a:xfrm>
                <a:off x="14296533" y="16501825"/>
                <a:ext cx="1797287" cy="1200329"/>
              </a:xfrm>
              <a:prstGeom prst="rect">
                <a:avLst/>
              </a:prstGeom>
            </p:spPr>
            <p:txBody>
              <a:bodyPr wrap="none">
                <a:spAutoFit/>
              </a:bodyPr>
              <a:lstStyle/>
              <a:p>
                <a:pPr algn="ctr"/>
                <a:r>
                  <a:rPr lang="en-US" sz="7200" b="1" dirty="0">
                    <a:latin typeface="Calibri" panose="020F0502020204030204" pitchFamily="34" charset="0"/>
                    <a:ea typeface="Calibri" panose="020F0502020204030204" pitchFamily="34" charset="0"/>
                    <a:cs typeface="Calibri" panose="020F0502020204030204" pitchFamily="34" charset="0"/>
                  </a:rPr>
                  <a:t>AIM</a:t>
                </a:r>
                <a:endParaRPr lang="en-US" sz="7200" dirty="0"/>
              </a:p>
            </p:txBody>
          </p:sp>
          <p:sp>
            <p:nvSpPr>
              <p:cNvPr id="22" name="Rectangle 21">
                <a:extLst>
                  <a:ext uri="{FF2B5EF4-FFF2-40B4-BE49-F238E27FC236}">
                    <a16:creationId xmlns:a16="http://schemas.microsoft.com/office/drawing/2014/main" id="{2C417CF0-B05C-48C0-9413-F88AE06B24F0}"/>
                  </a:ext>
                </a:extLst>
              </p:cNvPr>
              <p:cNvSpPr/>
              <p:nvPr/>
            </p:nvSpPr>
            <p:spPr>
              <a:xfrm>
                <a:off x="2097972" y="17721059"/>
                <a:ext cx="25560000" cy="144380"/>
              </a:xfrm>
              <a:prstGeom prst="rect">
                <a:avLst/>
              </a:prstGeom>
              <a:solidFill>
                <a:srgbClr val="972D8F"/>
              </a:solidFill>
              <a:ln>
                <a:solidFill>
                  <a:srgbClr val="972D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14C1C143-159B-45C5-A1BF-9DE7DF15ADB6}"/>
                </a:ext>
              </a:extLst>
            </p:cNvPr>
            <p:cNvSpPr txBox="1"/>
            <p:nvPr/>
          </p:nvSpPr>
          <p:spPr>
            <a:xfrm>
              <a:off x="3067576" y="13203991"/>
              <a:ext cx="25038587" cy="4247317"/>
            </a:xfrm>
            <a:prstGeom prst="rect">
              <a:avLst/>
            </a:prstGeom>
            <a:noFill/>
          </p:spPr>
          <p:txBody>
            <a:bodyPr wrap="square">
              <a:spAutoFit/>
            </a:bodyPr>
            <a:lstStyle/>
            <a:p>
              <a:pPr algn="just"/>
              <a:r>
                <a:rPr lang="en-US" sz="5400" b="1" dirty="0"/>
                <a:t>Investigate whether AMH can serve as a predictive tool for assessing ovarian response in medical and social fertility preservation treatments. Introduction: AMH has gained heightened interest as a reliable marker for assessing ovarian reserve. Nevertheless, this correlation has not been investigated in the context of fertility preservation, particularly among low responder women.</a:t>
              </a:r>
            </a:p>
          </p:txBody>
        </p:sp>
      </p:grpSp>
      <p:grpSp>
        <p:nvGrpSpPr>
          <p:cNvPr id="67" name="Group 66">
            <a:extLst>
              <a:ext uri="{FF2B5EF4-FFF2-40B4-BE49-F238E27FC236}">
                <a16:creationId xmlns:a16="http://schemas.microsoft.com/office/drawing/2014/main" id="{F87D6297-788B-439D-9FAD-4121FB139AFF}"/>
              </a:ext>
            </a:extLst>
          </p:cNvPr>
          <p:cNvGrpSpPr/>
          <p:nvPr/>
        </p:nvGrpSpPr>
        <p:grpSpPr>
          <a:xfrm>
            <a:off x="2344887" y="18431896"/>
            <a:ext cx="25964146" cy="6640041"/>
            <a:chOff x="2922000" y="20579019"/>
            <a:chExt cx="25964146" cy="6640041"/>
          </a:xfrm>
        </p:grpSpPr>
        <p:grpSp>
          <p:nvGrpSpPr>
            <p:cNvPr id="18" name="Group 17">
              <a:extLst>
                <a:ext uri="{FF2B5EF4-FFF2-40B4-BE49-F238E27FC236}">
                  <a16:creationId xmlns:a16="http://schemas.microsoft.com/office/drawing/2014/main" id="{F56D1FD7-4EAA-479C-A6D7-240777F5CD04}"/>
                </a:ext>
              </a:extLst>
            </p:cNvPr>
            <p:cNvGrpSpPr/>
            <p:nvPr/>
          </p:nvGrpSpPr>
          <p:grpSpPr>
            <a:xfrm>
              <a:off x="3124073" y="20579019"/>
              <a:ext cx="25560000" cy="1447945"/>
              <a:chOff x="2415176" y="20480219"/>
              <a:chExt cx="25560000" cy="1447945"/>
            </a:xfrm>
          </p:grpSpPr>
          <p:sp>
            <p:nvSpPr>
              <p:cNvPr id="10" name="Rectangle 9"/>
              <p:cNvSpPr/>
              <p:nvPr/>
            </p:nvSpPr>
            <p:spPr>
              <a:xfrm>
                <a:off x="9668128" y="20480219"/>
                <a:ext cx="11054097" cy="1277914"/>
              </a:xfrm>
              <a:prstGeom prst="rect">
                <a:avLst/>
              </a:prstGeom>
            </p:spPr>
            <p:txBody>
              <a:bodyPr wrap="square">
                <a:spAutoFit/>
              </a:bodyPr>
              <a:lstStyle/>
              <a:p>
                <a:pPr algn="ctr">
                  <a:lnSpc>
                    <a:spcPct val="107000"/>
                  </a:lnSpc>
                  <a:spcAft>
                    <a:spcPts val="800"/>
                  </a:spcAft>
                </a:pPr>
                <a:r>
                  <a:rPr lang="en-US" sz="7200" b="1" dirty="0">
                    <a:latin typeface="Calibri" panose="020F0502020204030204" pitchFamily="34" charset="0"/>
                    <a:ea typeface="Calibri" panose="020F0502020204030204" pitchFamily="34" charset="0"/>
                    <a:cs typeface="Calibri" panose="020F0502020204030204" pitchFamily="34" charset="0"/>
                  </a:rPr>
                  <a:t>MATERIALS AND METHODS</a:t>
                </a: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
            <p:nvSpPr>
              <p:cNvPr id="24" name="Rectangle 23">
                <a:extLst>
                  <a:ext uri="{FF2B5EF4-FFF2-40B4-BE49-F238E27FC236}">
                    <a16:creationId xmlns:a16="http://schemas.microsoft.com/office/drawing/2014/main" id="{9F64CB48-E844-4A9D-9982-3E1E1EE932B2}"/>
                  </a:ext>
                </a:extLst>
              </p:cNvPr>
              <p:cNvSpPr/>
              <p:nvPr/>
            </p:nvSpPr>
            <p:spPr>
              <a:xfrm>
                <a:off x="2415176" y="21783784"/>
                <a:ext cx="25560000" cy="144380"/>
              </a:xfrm>
              <a:prstGeom prst="rect">
                <a:avLst/>
              </a:prstGeom>
              <a:solidFill>
                <a:srgbClr val="972D8F"/>
              </a:solidFill>
              <a:ln>
                <a:solidFill>
                  <a:srgbClr val="972D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TextBox 60">
              <a:extLst>
                <a:ext uri="{FF2B5EF4-FFF2-40B4-BE49-F238E27FC236}">
                  <a16:creationId xmlns:a16="http://schemas.microsoft.com/office/drawing/2014/main" id="{525C35AD-6A47-460C-AFE7-248F6D6D62EE}"/>
                </a:ext>
              </a:extLst>
            </p:cNvPr>
            <p:cNvSpPr txBox="1"/>
            <p:nvPr/>
          </p:nvSpPr>
          <p:spPr>
            <a:xfrm>
              <a:off x="2922000" y="22140747"/>
              <a:ext cx="25964146" cy="5078313"/>
            </a:xfrm>
            <a:prstGeom prst="rect">
              <a:avLst/>
            </a:prstGeom>
            <a:noFill/>
          </p:spPr>
          <p:txBody>
            <a:bodyPr wrap="square">
              <a:spAutoFit/>
            </a:bodyPr>
            <a:lstStyle/>
            <a:p>
              <a:pPr algn="just"/>
              <a:r>
                <a:rPr lang="en-US" sz="5400" b="1" dirty="0"/>
                <a:t>Women undergoing fertility preservation were stratified based on indication (medical or social) between October 2012 and August 2023. A separate analysis was performed for those with a low ovarian reserve. Data, including age, BMI, parity, basal levels of FSH and AMH, along with treatment protocol, gonadotropin total dose and number of oocyte retrieved and frozen, were collected. Sub analysis of the association between AMH levels and treatment response was performed within each subgroup. </a:t>
              </a:r>
            </a:p>
          </p:txBody>
        </p:sp>
      </p:grpSp>
      <p:grpSp>
        <p:nvGrpSpPr>
          <p:cNvPr id="69" name="Group 68">
            <a:extLst>
              <a:ext uri="{FF2B5EF4-FFF2-40B4-BE49-F238E27FC236}">
                <a16:creationId xmlns:a16="http://schemas.microsoft.com/office/drawing/2014/main" id="{B106E712-DF5D-4C3B-9746-08C105F11167}"/>
              </a:ext>
            </a:extLst>
          </p:cNvPr>
          <p:cNvGrpSpPr/>
          <p:nvPr/>
        </p:nvGrpSpPr>
        <p:grpSpPr>
          <a:xfrm>
            <a:off x="2296760" y="26533788"/>
            <a:ext cx="26060400" cy="8226385"/>
            <a:chOff x="2873873" y="29291432"/>
            <a:chExt cx="26060400" cy="8226385"/>
          </a:xfrm>
        </p:grpSpPr>
        <p:sp>
          <p:nvSpPr>
            <p:cNvPr id="12" name="Rectangle 11"/>
            <p:cNvSpPr/>
            <p:nvPr/>
          </p:nvSpPr>
          <p:spPr>
            <a:xfrm>
              <a:off x="14206044" y="29291432"/>
              <a:ext cx="3396058" cy="1225272"/>
            </a:xfrm>
            <a:prstGeom prst="rect">
              <a:avLst/>
            </a:prstGeom>
          </p:spPr>
          <p:txBody>
            <a:bodyPr wrap="none">
              <a:spAutoFit/>
            </a:bodyPr>
            <a:lstStyle/>
            <a:p>
              <a:pPr algn="ctr">
                <a:lnSpc>
                  <a:spcPct val="107000"/>
                </a:lnSpc>
                <a:spcAft>
                  <a:spcPts val="800"/>
                </a:spcAft>
              </a:pPr>
              <a:r>
                <a:rPr lang="en-US" sz="7200" b="1" dirty="0">
                  <a:latin typeface="Calibri" panose="020F0502020204030204" pitchFamily="34" charset="0"/>
                  <a:ea typeface="Calibri" panose="020F0502020204030204" pitchFamily="34" charset="0"/>
                  <a:cs typeface="Calibri" panose="020F0502020204030204" pitchFamily="34" charset="0"/>
                </a:rPr>
                <a:t>RESULTS</a:t>
              </a: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
          <p:nvSpPr>
            <p:cNvPr id="25" name="Rectangle 24">
              <a:extLst>
                <a:ext uri="{FF2B5EF4-FFF2-40B4-BE49-F238E27FC236}">
                  <a16:creationId xmlns:a16="http://schemas.microsoft.com/office/drawing/2014/main" id="{87D677A7-369F-45C6-8A84-C3E9592680FD}"/>
                </a:ext>
              </a:extLst>
            </p:cNvPr>
            <p:cNvSpPr/>
            <p:nvPr/>
          </p:nvSpPr>
          <p:spPr>
            <a:xfrm>
              <a:off x="3124073" y="30562777"/>
              <a:ext cx="25560000" cy="144380"/>
            </a:xfrm>
            <a:prstGeom prst="rect">
              <a:avLst/>
            </a:prstGeom>
            <a:solidFill>
              <a:srgbClr val="972D8F"/>
            </a:solidFill>
            <a:ln>
              <a:solidFill>
                <a:srgbClr val="972D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AE7D9059-BAD7-49B2-8C2A-78416A42E1AB}"/>
                </a:ext>
              </a:extLst>
            </p:cNvPr>
            <p:cNvSpPr txBox="1"/>
            <p:nvPr/>
          </p:nvSpPr>
          <p:spPr>
            <a:xfrm>
              <a:off x="2873873" y="30777510"/>
              <a:ext cx="26060400" cy="6740307"/>
            </a:xfrm>
            <a:prstGeom prst="rect">
              <a:avLst/>
            </a:prstGeom>
            <a:noFill/>
          </p:spPr>
          <p:txBody>
            <a:bodyPr wrap="square">
              <a:spAutoFit/>
            </a:bodyPr>
            <a:lstStyle/>
            <a:p>
              <a:pPr algn="just"/>
              <a:r>
                <a:rPr lang="en-US" sz="5400" b="1" dirty="0"/>
                <a:t>Of 580 women 375 were included in the study, 122 for social fertility preservation and 253 medical preservations (220 with low ovarian reserve). A significant correlation was found between AMH and treatment response measured by the number of oocytes retrieved (r=0.51) and frozen (r=0.46) in fertility preservation treatment in general and in sub analysis of both social preservation (r= 0.36, r=0.4) and for women with low ovarian reserve (r=0.36, r=0.27). In a multivariate analysis including age, BMI and FSH the correlation remained statistically significant. After stratifying according to age, AMH was significantly associated with ovarian response only among women over 30y. </a:t>
              </a:r>
            </a:p>
          </p:txBody>
        </p:sp>
      </p:grpSp>
      <p:grpSp>
        <p:nvGrpSpPr>
          <p:cNvPr id="70" name="Group 69">
            <a:extLst>
              <a:ext uri="{FF2B5EF4-FFF2-40B4-BE49-F238E27FC236}">
                <a16:creationId xmlns:a16="http://schemas.microsoft.com/office/drawing/2014/main" id="{373F3F56-AB6F-42E4-99A4-625604820459}"/>
              </a:ext>
            </a:extLst>
          </p:cNvPr>
          <p:cNvGrpSpPr/>
          <p:nvPr/>
        </p:nvGrpSpPr>
        <p:grpSpPr>
          <a:xfrm>
            <a:off x="2546960" y="36222023"/>
            <a:ext cx="25560000" cy="4026127"/>
            <a:chOff x="2546960" y="36222023"/>
            <a:chExt cx="25560000" cy="4026127"/>
          </a:xfrm>
        </p:grpSpPr>
        <p:grpSp>
          <p:nvGrpSpPr>
            <p:cNvPr id="16" name="Group 15">
              <a:extLst>
                <a:ext uri="{FF2B5EF4-FFF2-40B4-BE49-F238E27FC236}">
                  <a16:creationId xmlns:a16="http://schemas.microsoft.com/office/drawing/2014/main" id="{067A4189-23D0-40EC-B52D-392EB429EF85}"/>
                </a:ext>
              </a:extLst>
            </p:cNvPr>
            <p:cNvGrpSpPr/>
            <p:nvPr/>
          </p:nvGrpSpPr>
          <p:grpSpPr>
            <a:xfrm>
              <a:off x="2546960" y="36222023"/>
              <a:ext cx="25560000" cy="1378902"/>
              <a:chOff x="2415176" y="34698023"/>
              <a:chExt cx="25560000" cy="1378902"/>
            </a:xfrm>
          </p:grpSpPr>
          <p:sp>
            <p:nvSpPr>
              <p:cNvPr id="14" name="Rectangle 13"/>
              <p:cNvSpPr/>
              <p:nvPr/>
            </p:nvSpPr>
            <p:spPr>
              <a:xfrm>
                <a:off x="12339491" y="34698023"/>
                <a:ext cx="5711371" cy="1200329"/>
              </a:xfrm>
              <a:prstGeom prst="rect">
                <a:avLst/>
              </a:prstGeom>
            </p:spPr>
            <p:txBody>
              <a:bodyPr wrap="none">
                <a:spAutoFit/>
              </a:bodyPr>
              <a:lstStyle/>
              <a:p>
                <a:pPr algn="ctr"/>
                <a:r>
                  <a:rPr lang="en-US" sz="7200" b="1" dirty="0">
                    <a:latin typeface="Calibri" panose="020F0502020204030204" pitchFamily="34" charset="0"/>
                    <a:ea typeface="Calibri" panose="020F0502020204030204" pitchFamily="34" charset="0"/>
                    <a:cs typeface="Calibri" panose="020F0502020204030204" pitchFamily="34" charset="0"/>
                  </a:rPr>
                  <a:t>CONCLUSIONS</a:t>
                </a:r>
                <a:endParaRPr lang="en-US" sz="8000" dirty="0"/>
              </a:p>
            </p:txBody>
          </p:sp>
          <p:sp>
            <p:nvSpPr>
              <p:cNvPr id="26" name="Rectangle 25">
                <a:extLst>
                  <a:ext uri="{FF2B5EF4-FFF2-40B4-BE49-F238E27FC236}">
                    <a16:creationId xmlns:a16="http://schemas.microsoft.com/office/drawing/2014/main" id="{8604BC5F-C8EE-4176-8A93-775DCDC6D126}"/>
                  </a:ext>
                </a:extLst>
              </p:cNvPr>
              <p:cNvSpPr/>
              <p:nvPr/>
            </p:nvSpPr>
            <p:spPr>
              <a:xfrm>
                <a:off x="2415176" y="35932545"/>
                <a:ext cx="25560000" cy="144380"/>
              </a:xfrm>
              <a:prstGeom prst="rect">
                <a:avLst/>
              </a:prstGeom>
              <a:solidFill>
                <a:srgbClr val="972D8F"/>
              </a:solidFill>
              <a:ln>
                <a:solidFill>
                  <a:srgbClr val="972D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E06A31F6-A094-4DDB-844A-64EA3177E1D6}"/>
                </a:ext>
              </a:extLst>
            </p:cNvPr>
            <p:cNvSpPr txBox="1"/>
            <p:nvPr/>
          </p:nvSpPr>
          <p:spPr>
            <a:xfrm>
              <a:off x="2546960" y="37662827"/>
              <a:ext cx="25560000" cy="2585323"/>
            </a:xfrm>
            <a:prstGeom prst="rect">
              <a:avLst/>
            </a:prstGeom>
            <a:noFill/>
          </p:spPr>
          <p:txBody>
            <a:bodyPr wrap="square">
              <a:spAutoFit/>
            </a:bodyPr>
            <a:lstStyle/>
            <a:p>
              <a:pPr algn="ctr"/>
              <a:r>
                <a:rPr lang="en-US" sz="5400" b="1" dirty="0"/>
                <a:t>Our findings unveil its promising potential to predict also the ovarian response to treatment in fertility preservation patients and may guide tailoring effective individualized treatment</a:t>
              </a:r>
            </a:p>
          </p:txBody>
        </p:sp>
      </p:grpSp>
      <p:sp>
        <p:nvSpPr>
          <p:cNvPr id="72" name="TextBox 71">
            <a:extLst>
              <a:ext uri="{FF2B5EF4-FFF2-40B4-BE49-F238E27FC236}">
                <a16:creationId xmlns:a16="http://schemas.microsoft.com/office/drawing/2014/main" id="{C1A72ED0-2559-44EC-90D4-553D7737A664}"/>
              </a:ext>
            </a:extLst>
          </p:cNvPr>
          <p:cNvSpPr txBox="1"/>
          <p:nvPr/>
        </p:nvSpPr>
        <p:spPr>
          <a:xfrm>
            <a:off x="571854" y="4968442"/>
            <a:ext cx="29207011" cy="3046988"/>
          </a:xfrm>
          <a:prstGeom prst="rect">
            <a:avLst/>
          </a:prstGeom>
          <a:noFill/>
        </p:spPr>
        <p:txBody>
          <a:bodyPr wrap="square">
            <a:spAutoFit/>
          </a:bodyPr>
          <a:lstStyle/>
          <a:p>
            <a:pPr algn="ctr"/>
            <a:r>
              <a:rPr lang="en-US" sz="6400" b="1" dirty="0"/>
              <a:t>EVALUATING THE PREDICTIVE POTENTIAL OF ANTI MULLERIAN HORMON (AMH) FOR OVARIAN RESPONSE IN FERTILITY PRESERVATION: A RETROSPECTIVE ANALYSIS</a:t>
            </a:r>
          </a:p>
          <a:p>
            <a:pPr algn="ctr"/>
            <a:r>
              <a:rPr lang="en-US" sz="6400" b="1" dirty="0"/>
              <a:t>ART (IVF, IVM, Fertility preservation, Endometriosis)</a:t>
            </a:r>
          </a:p>
        </p:txBody>
      </p:sp>
      <p:sp>
        <p:nvSpPr>
          <p:cNvPr id="74" name="TextBox 73">
            <a:extLst>
              <a:ext uri="{FF2B5EF4-FFF2-40B4-BE49-F238E27FC236}">
                <a16:creationId xmlns:a16="http://schemas.microsoft.com/office/drawing/2014/main" id="{32127BF9-B21A-4AC2-B7CD-BE4B87DDAEBC}"/>
              </a:ext>
            </a:extLst>
          </p:cNvPr>
          <p:cNvSpPr txBox="1"/>
          <p:nvPr/>
        </p:nvSpPr>
        <p:spPr>
          <a:xfrm>
            <a:off x="571854" y="8014388"/>
            <a:ext cx="29207011" cy="2185214"/>
          </a:xfrm>
          <a:prstGeom prst="rect">
            <a:avLst/>
          </a:prstGeom>
          <a:noFill/>
        </p:spPr>
        <p:txBody>
          <a:bodyPr wrap="square">
            <a:spAutoFit/>
          </a:bodyPr>
          <a:lstStyle/>
          <a:p>
            <a:pPr algn="ctr"/>
            <a:r>
              <a:rPr lang="en-US" sz="5900" dirty="0"/>
              <a:t>Sivan </a:t>
            </a:r>
            <a:r>
              <a:rPr lang="en-US" sz="5900" dirty="0" err="1"/>
              <a:t>Skvirsky</a:t>
            </a:r>
            <a:r>
              <a:rPr lang="en-US" sz="5900" dirty="0"/>
              <a:t>; Shirly Lahav; </a:t>
            </a:r>
            <a:r>
              <a:rPr lang="en-US" sz="5900" dirty="0" err="1"/>
              <a:t>Idit</a:t>
            </a:r>
            <a:r>
              <a:rPr lang="en-US" sz="5900" dirty="0"/>
              <a:t> </a:t>
            </a:r>
            <a:r>
              <a:rPr lang="en-US" sz="5900" dirty="0" err="1"/>
              <a:t>Blais</a:t>
            </a:r>
            <a:r>
              <a:rPr lang="en-US" sz="5900" dirty="0"/>
              <a:t>; Mara </a:t>
            </a:r>
            <a:r>
              <a:rPr lang="en-US" sz="5900" dirty="0" err="1"/>
              <a:t>Koifman</a:t>
            </a:r>
            <a:r>
              <a:rPr lang="en-US" sz="5900" dirty="0"/>
              <a:t>; </a:t>
            </a:r>
            <a:r>
              <a:rPr lang="en-US" sz="5900" dirty="0" err="1"/>
              <a:t>Zofnat</a:t>
            </a:r>
            <a:r>
              <a:rPr lang="en-US" sz="5900" dirty="0"/>
              <a:t> Wiener; Grace Younes; </a:t>
            </a:r>
            <a:r>
              <a:rPr lang="en-US" sz="5900" dirty="0" err="1"/>
              <a:t>Galia</a:t>
            </a:r>
            <a:r>
              <a:rPr lang="en-US" sz="5900" dirty="0"/>
              <a:t> Oro</a:t>
            </a:r>
            <a:r>
              <a:rPr lang="he-IL" sz="5900" dirty="0"/>
              <a:t>.</a:t>
            </a:r>
            <a:endParaRPr lang="en-US" sz="5900" dirty="0"/>
          </a:p>
          <a:p>
            <a:pPr algn="ctr"/>
            <a:endParaRPr lang="he-IL" sz="1600" dirty="0"/>
          </a:p>
          <a:p>
            <a:pPr algn="ctr"/>
            <a:r>
              <a:rPr lang="en-US" sz="5900" dirty="0"/>
              <a:t>Carmel Medical Center - HAIFA</a:t>
            </a:r>
          </a:p>
        </p:txBody>
      </p:sp>
      <p:grpSp>
        <p:nvGrpSpPr>
          <p:cNvPr id="7" name="Group 6">
            <a:extLst>
              <a:ext uri="{FF2B5EF4-FFF2-40B4-BE49-F238E27FC236}">
                <a16:creationId xmlns:a16="http://schemas.microsoft.com/office/drawing/2014/main" id="{ED2924B4-96EE-4CAC-9EAE-0389C35CE92B}"/>
              </a:ext>
            </a:extLst>
          </p:cNvPr>
          <p:cNvGrpSpPr/>
          <p:nvPr/>
        </p:nvGrpSpPr>
        <p:grpSpPr>
          <a:xfrm>
            <a:off x="2091891" y="8934319"/>
            <a:ext cx="7708021" cy="1506991"/>
            <a:chOff x="2091891" y="8934319"/>
            <a:chExt cx="7708021" cy="1506991"/>
          </a:xfrm>
        </p:grpSpPr>
        <p:pic>
          <p:nvPicPr>
            <p:cNvPr id="3" name="Picture 2">
              <a:extLst>
                <a:ext uri="{FF2B5EF4-FFF2-40B4-BE49-F238E27FC236}">
                  <a16:creationId xmlns:a16="http://schemas.microsoft.com/office/drawing/2014/main" id="{E6C430AD-987D-4DCE-B12D-E1F47AD2E1B4}"/>
                </a:ext>
              </a:extLst>
            </p:cNvPr>
            <p:cNvPicPr>
              <a:picLocks noChangeAspect="1"/>
            </p:cNvPicPr>
            <p:nvPr/>
          </p:nvPicPr>
          <p:blipFill rotWithShape="1">
            <a:blip r:embed="rId3">
              <a:extLst>
                <a:ext uri="{28A0092B-C50C-407E-A947-70E740481C1C}">
                  <a14:useLocalDpi xmlns:a14="http://schemas.microsoft.com/office/drawing/2010/main" val="0"/>
                </a:ext>
              </a:extLst>
            </a:blip>
            <a:srcRect l="16670" r="24040"/>
            <a:stretch/>
          </p:blipFill>
          <p:spPr>
            <a:xfrm>
              <a:off x="3391786" y="8934319"/>
              <a:ext cx="6408126" cy="1506991"/>
            </a:xfrm>
            <a:prstGeom prst="rect">
              <a:avLst/>
            </a:prstGeom>
          </p:spPr>
        </p:pic>
        <p:pic>
          <p:nvPicPr>
            <p:cNvPr id="28" name="Picture 27">
              <a:extLst>
                <a:ext uri="{FF2B5EF4-FFF2-40B4-BE49-F238E27FC236}">
                  <a16:creationId xmlns:a16="http://schemas.microsoft.com/office/drawing/2014/main" id="{26A18CEC-CAFB-4006-8705-33382BD476B7}"/>
                </a:ext>
              </a:extLst>
            </p:cNvPr>
            <p:cNvPicPr>
              <a:picLocks noChangeAspect="1"/>
            </p:cNvPicPr>
            <p:nvPr/>
          </p:nvPicPr>
          <p:blipFill rotWithShape="1">
            <a:blip r:embed="rId3">
              <a:extLst>
                <a:ext uri="{28A0092B-C50C-407E-A947-70E740481C1C}">
                  <a14:useLocalDpi xmlns:a14="http://schemas.microsoft.com/office/drawing/2010/main" val="0"/>
                </a:ext>
              </a:extLst>
            </a:blip>
            <a:srcRect r="83371"/>
            <a:stretch/>
          </p:blipFill>
          <p:spPr>
            <a:xfrm>
              <a:off x="2091891" y="9087650"/>
              <a:ext cx="1431552" cy="1200329"/>
            </a:xfrm>
            <a:prstGeom prst="rect">
              <a:avLst/>
            </a:prstGeom>
          </p:spPr>
        </p:pic>
      </p:grpSp>
    </p:spTree>
    <p:extLst>
      <p:ext uri="{BB962C8B-B14F-4D97-AF65-F5344CB8AC3E}">
        <p14:creationId xmlns:p14="http://schemas.microsoft.com/office/powerpoint/2010/main" val="1376120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2198</TotalTime>
  <Words>363</Words>
  <Application>Microsoft Office PowerPoint</Application>
  <PresentationFormat>Custom</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Trebuchet MS</vt:lpstr>
      <vt:lpstr>Office Theme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Ebmt</dc:creator>
  <cp:lastModifiedBy>Orel CME Congresses</cp:lastModifiedBy>
  <cp:revision>151</cp:revision>
  <dcterms:created xsi:type="dcterms:W3CDTF">2014-12-29T08:14:33Z</dcterms:created>
  <dcterms:modified xsi:type="dcterms:W3CDTF">2024-04-16T10:56:01Z</dcterms:modified>
</cp:coreProperties>
</file>